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90" r:id="rId2"/>
    <p:sldId id="560" r:id="rId3"/>
    <p:sldId id="576" r:id="rId4"/>
    <p:sldId id="582" r:id="rId5"/>
    <p:sldId id="589" r:id="rId6"/>
    <p:sldId id="583" r:id="rId7"/>
    <p:sldId id="590" r:id="rId8"/>
    <p:sldId id="591" r:id="rId9"/>
    <p:sldId id="592" r:id="rId10"/>
    <p:sldId id="593" r:id="rId11"/>
    <p:sldId id="594" r:id="rId12"/>
  </p:sldIdLst>
  <p:sldSz cx="10160000" cy="5715000"/>
  <p:notesSz cx="6761163" cy="99425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32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8825E"/>
    <a:srgbClr val="009999"/>
    <a:srgbClr val="00CC99"/>
    <a:srgbClr val="FFFFFF"/>
    <a:srgbClr val="E5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6" autoAdjust="0"/>
    <p:restoredTop sz="75323" autoAdjust="0"/>
  </p:normalViewPr>
  <p:slideViewPr>
    <p:cSldViewPr>
      <p:cViewPr varScale="1">
        <p:scale>
          <a:sx n="103" d="100"/>
          <a:sy n="103" d="100"/>
        </p:scale>
        <p:origin x="630" y="96"/>
      </p:cViewPr>
      <p:guideLst>
        <p:guide orient="horz" pos="1800"/>
        <p:guide pos="32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2E3C248B-E357-447E-8601-52DA78F6D3B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0525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6BC9EC94-063E-4925-B2F8-45E7360950C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9050" y="0"/>
            <a:ext cx="2930525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1EC1A76-F7D0-4556-8971-4F35C94ECC10}" type="datetimeFigureOut">
              <a:rPr lang="ru-RU"/>
              <a:pPr>
                <a:defRPr/>
              </a:pPr>
              <a:t>20.10.2022</a:t>
            </a:fld>
            <a:endParaRPr lang="ru-RU"/>
          </a:p>
        </p:txBody>
      </p:sp>
      <p:sp>
        <p:nvSpPr>
          <p:cNvPr id="36868" name="Rectangle 4">
            <a:extLst>
              <a:ext uri="{FF2B5EF4-FFF2-40B4-BE49-F238E27FC236}">
                <a16:creationId xmlns:a16="http://schemas.microsoft.com/office/drawing/2014/main" id="{5488E76D-A7BE-4101-987F-46AB6DAF3C8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8"/>
            <a:ext cx="2930525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69" name="Rectangle 5">
            <a:extLst>
              <a:ext uri="{FF2B5EF4-FFF2-40B4-BE49-F238E27FC236}">
                <a16:creationId xmlns:a16="http://schemas.microsoft.com/office/drawing/2014/main" id="{4F19383F-DC63-4DCF-89A1-B11AEA82BC1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9050" y="9444038"/>
            <a:ext cx="2930525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75A0610-4996-47A6-A4D2-E8290EB8B68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0D385634-108D-4CDB-9986-F4A46370E44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4437B39-9495-4EE1-80CB-83633A824CD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7709DF7-709A-41BA-A8C5-E3685B9EFF38}" type="datetimeFigureOut">
              <a:rPr lang="ru-RU"/>
              <a:pPr>
                <a:defRPr/>
              </a:pPr>
              <a:t>20.10.2022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6794ABB2-0670-426F-99D2-31E6FE08F6B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F3FF2E81-3777-4C3D-9241-938C01EDB0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C67FF91-E063-4B3A-A7F4-40184CF8B88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503B304-C612-475D-B3A7-AED9B3531D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4C09327-FCDB-45E6-9D54-1C97188FDA7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>
            <a:extLst>
              <a:ext uri="{FF2B5EF4-FFF2-40B4-BE49-F238E27FC236}">
                <a16:creationId xmlns:a16="http://schemas.microsoft.com/office/drawing/2014/main" id="{95C7A083-3E8A-4441-A69C-BB81B0FBA8E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>
            <a:extLst>
              <a:ext uri="{FF2B5EF4-FFF2-40B4-BE49-F238E27FC236}">
                <a16:creationId xmlns:a16="http://schemas.microsoft.com/office/drawing/2014/main" id="{36B69210-F535-47B1-93F7-350E68C482D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5124" name="Номер слайда 3">
            <a:extLst>
              <a:ext uri="{FF2B5EF4-FFF2-40B4-BE49-F238E27FC236}">
                <a16:creationId xmlns:a16="http://schemas.microsoft.com/office/drawing/2014/main" id="{65618A67-4219-41ED-B228-7DD0656476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431EE93-86E5-4ACF-8FFC-B74562A93D9D}" type="slidenum">
              <a:rPr lang="ru-RU" altLang="ru-RU" smtClean="0">
                <a:latin typeface="Calibri" panose="020F0502020204030204" pitchFamily="34" charset="0"/>
              </a:rPr>
              <a:pPr/>
              <a:t>1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>
            <a:extLst>
              <a:ext uri="{FF2B5EF4-FFF2-40B4-BE49-F238E27FC236}">
                <a16:creationId xmlns:a16="http://schemas.microsoft.com/office/drawing/2014/main" id="{A2366CF6-E26C-4541-9AAD-391019ED884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>
            <a:extLst>
              <a:ext uri="{FF2B5EF4-FFF2-40B4-BE49-F238E27FC236}">
                <a16:creationId xmlns:a16="http://schemas.microsoft.com/office/drawing/2014/main" id="{9CB0DE1B-ACC6-419E-9B49-63C390A3BFE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7172" name="Номер слайда 3">
            <a:extLst>
              <a:ext uri="{FF2B5EF4-FFF2-40B4-BE49-F238E27FC236}">
                <a16:creationId xmlns:a16="http://schemas.microsoft.com/office/drawing/2014/main" id="{3D2BA6EB-3D6C-414D-A6C1-4F13E462EE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56AEAD7-DB0D-45F8-B37A-627FD53E2D2B}" type="slidenum">
              <a:rPr lang="ru-RU" altLang="ru-RU" smtClean="0">
                <a:latin typeface="Calibri" panose="020F0502020204030204" pitchFamily="34" charset="0"/>
              </a:rPr>
              <a:pPr/>
              <a:t>2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C09327-FCDB-45E6-9D54-1C97188FDA7B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5242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C09327-FCDB-45E6-9D54-1C97188FDA7B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01452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C09327-FCDB-45E6-9D54-1C97188FDA7B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38376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C09327-FCDB-45E6-9D54-1C97188FDA7B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089845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C09327-FCDB-45E6-9D54-1C97188FDA7B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7947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C09327-FCDB-45E6-9D54-1C97188FDA7B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0748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1775356"/>
            <a:ext cx="8636000" cy="122502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238500"/>
            <a:ext cx="71120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527478-A4F9-4263-8335-D6CF2BEB4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C9C64-970C-4F8B-A291-9427A5BCF53B}" type="datetime1">
              <a:rPr lang="ru-RU"/>
              <a:pPr>
                <a:defRPr/>
              </a:pPr>
              <a:t>20.10.2022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1E3DD9-7B15-47B6-9BF6-D6EE53834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882549-CA2E-4889-A027-D1BA88865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1B8EE-BA97-41E4-9D1C-4929E8C8B99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3955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CA723B-F719-434D-AB07-B1EBDC3DB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EBEDE-822E-4B16-8893-9FCCD07F80D1}" type="datetime1">
              <a:rPr lang="ru-RU"/>
              <a:pPr>
                <a:defRPr/>
              </a:pPr>
              <a:t>20.10.2022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A1F6E8-B70A-4D25-BF12-ED30FB2C4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3B05C8-2F89-4F7D-A482-0DC5E0A16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2D048-1A51-4274-9DC2-1FC612B2F7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5214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66000" y="228866"/>
            <a:ext cx="2286000" cy="487627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8000" y="228866"/>
            <a:ext cx="6688667" cy="487627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1866E1-F121-4952-B0D9-DEFCC4671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144F7-F262-4DD3-9D8E-44E8E224405C}" type="datetime1">
              <a:rPr lang="ru-RU"/>
              <a:pPr>
                <a:defRPr/>
              </a:pPr>
              <a:t>20.10.2022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ADA4BB-751E-4ABC-9AC1-751DC3BE0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9F5DC7-9B21-4327-BA6B-B3B7AF1BB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54DBF-243D-4224-BB71-6BA2AC5D8F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8867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89313B-5E0A-43B2-BA6D-C592DDD60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B9ED0-BBE2-45DE-AC4D-A2A2742575DD}" type="datetime1">
              <a:rPr lang="ru-RU"/>
              <a:pPr>
                <a:defRPr/>
              </a:pPr>
              <a:t>20.10.2022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8C3658-8782-436F-B05F-30A5C38E3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D35FBF-E951-4B5A-955F-C41A9A1E1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D89CD-A2A5-4492-A365-3F1647DE52E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3908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2570" y="3672418"/>
            <a:ext cx="86360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2570" y="2422261"/>
            <a:ext cx="86360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0F3A17-1613-45A6-8E77-0A544A428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11407-E673-4CFC-A95F-A7C693AB2BE0}" type="datetime1">
              <a:rPr lang="ru-RU"/>
              <a:pPr>
                <a:defRPr/>
              </a:pPr>
              <a:t>20.10.2022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F331B0-6336-4250-8967-2EDC75731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92891B-017D-4486-98A1-23CE72C52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C443F-6670-44BD-AAA9-E21380439A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8557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8000" y="1333500"/>
            <a:ext cx="4487333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64667" y="1333500"/>
            <a:ext cx="4487333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344925BE-25CC-4E47-AB2A-94ACAF72B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3D207-EC81-4FDC-9825-97CF1BB08B19}" type="datetime1">
              <a:rPr lang="ru-RU"/>
              <a:pPr>
                <a:defRPr/>
              </a:pPr>
              <a:t>20.10.2022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C698215F-8F6B-4339-9368-D456C72A0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CB7EE527-E83E-43C4-B460-2512D11F9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0FFBD-BA62-4651-92C0-8880A355AB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0451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1279262"/>
            <a:ext cx="448909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8000" y="1812396"/>
            <a:ext cx="448909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61141" y="1279262"/>
            <a:ext cx="4490861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61141" y="1812396"/>
            <a:ext cx="4490861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6EC1A288-2E58-40ED-BB43-F774ACDA4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1248C-7B10-4126-84D3-8BD87E77413C}" type="datetime1">
              <a:rPr lang="ru-RU"/>
              <a:pPr>
                <a:defRPr/>
              </a:pPr>
              <a:t>20.10.2022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ECF15BA2-0B98-4B24-8527-F3F505579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DE02905C-C097-4AFB-9576-D48324B1D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8EE28-2C59-4AA7-A0EF-C1CCD7E72C6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69886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BC0E145B-E289-4437-9057-DDF265794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29BC1-14F6-4007-9A87-8EA3BEC8FE06}" type="datetime1">
              <a:rPr lang="ru-RU"/>
              <a:pPr>
                <a:defRPr/>
              </a:pPr>
              <a:t>20.10.2022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8EAB2DD3-CE7D-42AF-8602-1AAAA0E2A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DD96CFC9-3541-44D9-9A1F-9F36D173D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145AD-A670-40E7-A8BB-E50CF656A07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6913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B8AF408F-D81A-4A08-A99B-42E53ADF1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122DB-1635-4AE7-BF29-9FBC4972AF61}" type="datetime1">
              <a:rPr lang="ru-RU"/>
              <a:pPr>
                <a:defRPr/>
              </a:pPr>
              <a:t>20.10.2022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7CF07199-78E9-431B-90DA-4AB133405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C356F4F3-E1F1-4717-8A19-BC7475713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3CC87-9937-4905-A4ED-C014ED33DA0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81400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2" y="227543"/>
            <a:ext cx="3342570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72278" y="227542"/>
            <a:ext cx="5679722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8002" y="1195918"/>
            <a:ext cx="3342570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201B8A9D-C5CA-4DFC-92F2-64BF8A2DD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31A7F-C57B-4303-BFD4-EFD797F7EE99}" type="datetime1">
              <a:rPr lang="ru-RU"/>
              <a:pPr>
                <a:defRPr/>
              </a:pPr>
              <a:t>20.10.2022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6023892D-9A2A-4922-9286-885279161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A3360D88-7B1A-4472-8D06-F9856BE3E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9A6F1-72B7-4F61-B15B-9615D220E50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8103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431" y="4000500"/>
            <a:ext cx="60960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91431" y="510646"/>
            <a:ext cx="60960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91431" y="4472782"/>
            <a:ext cx="60960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F6982A96-C2DC-4D06-982A-475977788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1A280-9EE0-4160-A672-4C7A651F0B17}" type="datetime1">
              <a:rPr lang="ru-RU"/>
              <a:pPr>
                <a:defRPr/>
              </a:pPr>
              <a:t>20.10.2022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C4156335-7919-4A59-B8B9-0F91A0120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CFD45416-AE9D-48FD-940B-9EFD3586C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6C68E-059B-4B9E-827A-A249D804B0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86891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FA54FD0E-40F7-42CE-BD50-7F4FC01CDBA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08000" y="228600"/>
            <a:ext cx="9144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1F95AACD-F6DC-4E46-A6C2-BE72799C276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08000" y="1333500"/>
            <a:ext cx="91440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E442A1-5CF3-4012-84D7-A758D77578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8000" y="5297488"/>
            <a:ext cx="2370138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1C019B-C02A-456A-ADE8-29398374F8F9}" type="datetime1">
              <a:rPr lang="ru-RU"/>
              <a:pPr>
                <a:defRPr/>
              </a:pPr>
              <a:t>20.10.2022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EC7713-63BB-4ACC-939C-26F616BFE8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71863" y="5297488"/>
            <a:ext cx="3216275" cy="3032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614844-80F0-41C4-ACE2-7D7A4BD12E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81863" y="5297488"/>
            <a:ext cx="2370137" cy="3032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FD2644C-96A3-4CCE-9A77-4DE4DD848E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Рисунок 3" descr="СО_герб.png">
            <a:extLst>
              <a:ext uri="{FF2B5EF4-FFF2-40B4-BE49-F238E27FC236}">
                <a16:creationId xmlns:a16="http://schemas.microsoft.com/office/drawing/2014/main" id="{9EBE8BDC-91EE-4D63-9BD5-97D7C83844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47" y="503373"/>
            <a:ext cx="1225550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31EC39D-7ABD-4D9C-84B7-8985771FB753}"/>
              </a:ext>
            </a:extLst>
          </p:cNvPr>
          <p:cNvSpPr/>
          <p:nvPr/>
        </p:nvSpPr>
        <p:spPr>
          <a:xfrm>
            <a:off x="856322" y="2165002"/>
            <a:ext cx="8110806" cy="954107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latin typeface="Arial Black" panose="020B0A04020102020204" pitchFamily="34" charset="0"/>
                <a:ea typeface="+mj-ea"/>
                <a:cs typeface="Times New Roman" panose="02020603050405020304" pitchFamily="18" charset="0"/>
              </a:rPr>
              <a:t>ИТОГИ ЛЕТНЕЙ ОЗДОРОВИТЕЛЬНОЙ КАМПАНИИ 2022 ГОДА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sp>
        <p:nvSpPr>
          <p:cNvPr id="9" name="Прямоугольник 3">
            <a:extLst>
              <a:ext uri="{FF2B5EF4-FFF2-40B4-BE49-F238E27FC236}">
                <a16:creationId xmlns:a16="http://schemas.microsoft.com/office/drawing/2014/main" id="{1B45737D-97F0-4110-AC6B-42ECD24980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552" y="481236"/>
            <a:ext cx="8353425" cy="95410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8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Министерство образования и молодежной политики Свердловской области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2A538A-B87C-49A5-BE1A-0DDE8E94A2B8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Мониторинг удовлетворенности родителей организацией отдыха детей</a:t>
            </a:r>
            <a:endParaRPr lang="ru-RU" sz="20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28C3CD8-269C-4628-82EC-D5CE41D82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5D89CD-A2A5-4492-A365-3F1647DE52EB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CD06CD0C-DD64-5166-D98C-78B58DFB2A53}"/>
              </a:ext>
            </a:extLst>
          </p:cNvPr>
          <p:cNvSpPr txBox="1">
            <a:spLocks/>
          </p:cNvSpPr>
          <p:nvPr/>
        </p:nvSpPr>
        <p:spPr bwMode="auto">
          <a:xfrm>
            <a:off x="399480" y="1181100"/>
            <a:ext cx="3709830" cy="1244352"/>
          </a:xfrm>
          <a:prstGeom prst="rect">
            <a:avLst/>
          </a:prstGeom>
          <a:solidFill>
            <a:schemeClr val="bg1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altLang="ru-RU" sz="28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/>
              </a:rPr>
              <a:t>37% </a:t>
            </a:r>
            <a:r>
              <a:rPr lang="ru-RU" altLang="ru-RU" sz="1600" dirty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/>
              </a:rPr>
              <a:t>детей посетили лагерь впервые,  </a:t>
            </a:r>
            <a:r>
              <a:rPr lang="ru-RU" altLang="ru-RU" sz="28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/>
              </a:rPr>
              <a:t>70% </a:t>
            </a:r>
            <a:r>
              <a:rPr lang="ru-RU" altLang="ru-RU" sz="1600" dirty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/>
              </a:rPr>
              <a:t>опрошенных вернулись после отдыха с положительными эмоциями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D0003297-BA98-5283-AB90-5D08A8DD32C1}"/>
              </a:ext>
            </a:extLst>
          </p:cNvPr>
          <p:cNvSpPr txBox="1">
            <a:spLocks/>
          </p:cNvSpPr>
          <p:nvPr/>
        </p:nvSpPr>
        <p:spPr bwMode="auto">
          <a:xfrm>
            <a:off x="1336386" y="2620947"/>
            <a:ext cx="3709830" cy="1339272"/>
          </a:xfrm>
          <a:prstGeom prst="rect">
            <a:avLst/>
          </a:prstGeom>
          <a:solidFill>
            <a:schemeClr val="bg1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altLang="ru-RU" sz="1600" dirty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/>
              </a:rPr>
              <a:t>Основные факторы, влияющие на выбор лагеря:</a:t>
            </a:r>
          </a:p>
          <a:p>
            <a:pPr>
              <a:defRPr/>
            </a:pPr>
            <a:r>
              <a:rPr lang="ru-RU" altLang="ru-RU" sz="1600" dirty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/>
              </a:rPr>
              <a:t>- программа работы с детьми,</a:t>
            </a:r>
          </a:p>
          <a:p>
            <a:pPr>
              <a:defRPr/>
            </a:pPr>
            <a:r>
              <a:rPr lang="ru-RU" altLang="ru-RU" sz="1600" dirty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/>
              </a:rPr>
              <a:t>- качество питания,</a:t>
            </a:r>
          </a:p>
          <a:p>
            <a:pPr>
              <a:defRPr/>
            </a:pPr>
            <a:r>
              <a:rPr lang="ru-RU" altLang="ru-RU" sz="1600" dirty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/>
              </a:rPr>
              <a:t>- условия проживания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4E4031D4-D493-C047-D4C9-4805402BE6DE}"/>
              </a:ext>
            </a:extLst>
          </p:cNvPr>
          <p:cNvSpPr txBox="1">
            <a:spLocks/>
          </p:cNvSpPr>
          <p:nvPr/>
        </p:nvSpPr>
        <p:spPr bwMode="auto">
          <a:xfrm>
            <a:off x="368016" y="4155715"/>
            <a:ext cx="3741294" cy="1007281"/>
          </a:xfrm>
          <a:prstGeom prst="rect">
            <a:avLst/>
          </a:prstGeom>
          <a:solidFill>
            <a:schemeClr val="bg1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altLang="ru-RU" sz="1600" b="1" dirty="0">
                <a:solidFill>
                  <a:srgbClr val="C00000"/>
                </a:solidFill>
                <a:latin typeface="+mn-lt"/>
                <a:cs typeface="Times New Roman"/>
              </a:rPr>
              <a:t>Спортивные и образовательные занятия НЕОБХОДИМЫ</a:t>
            </a:r>
            <a:endParaRPr lang="ru-RU" altLang="ru-RU" sz="1600" dirty="0">
              <a:solidFill>
                <a:srgbClr val="C00000"/>
              </a:solidFill>
              <a:latin typeface="+mn-lt"/>
              <a:cs typeface="Times New Roman"/>
            </a:endParaRPr>
          </a:p>
        </p:txBody>
      </p:sp>
      <p:sp>
        <p:nvSpPr>
          <p:cNvPr id="8" name="Стрелка: штриховая вправо 7">
            <a:extLst>
              <a:ext uri="{FF2B5EF4-FFF2-40B4-BE49-F238E27FC236}">
                <a16:creationId xmlns:a16="http://schemas.microsoft.com/office/drawing/2014/main" id="{BB846E3D-EC1C-6AEC-88A3-53C5641AAD6B}"/>
              </a:ext>
            </a:extLst>
          </p:cNvPr>
          <p:cNvSpPr/>
          <p:nvPr/>
        </p:nvSpPr>
        <p:spPr>
          <a:xfrm>
            <a:off x="4359920" y="4155715"/>
            <a:ext cx="936104" cy="952500"/>
          </a:xfrm>
          <a:prstGeom prst="striped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F680ABA0-DA9D-2209-A8C5-633CA152BD51}"/>
              </a:ext>
            </a:extLst>
          </p:cNvPr>
          <p:cNvSpPr txBox="1">
            <a:spLocks/>
          </p:cNvSpPr>
          <p:nvPr/>
        </p:nvSpPr>
        <p:spPr bwMode="auto">
          <a:xfrm>
            <a:off x="5546634" y="4155714"/>
            <a:ext cx="4105366" cy="1007281"/>
          </a:xfrm>
          <a:prstGeom prst="rect">
            <a:avLst/>
          </a:prstGeom>
          <a:solidFill>
            <a:schemeClr val="bg1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altLang="ru-RU" sz="1600" b="1" dirty="0">
                <a:solidFill>
                  <a:srgbClr val="C00000"/>
                </a:solidFill>
                <a:latin typeface="+mn-lt"/>
                <a:cs typeface="Times New Roman"/>
              </a:rPr>
              <a:t>Пожелание родителей: разнообразить кружковую работу и спортивные мероприятия</a:t>
            </a:r>
            <a:endParaRPr lang="ru-RU" altLang="ru-RU" sz="1600" dirty="0">
              <a:solidFill>
                <a:srgbClr val="C00000"/>
              </a:solidFill>
              <a:latin typeface="+mn-lt"/>
              <a:cs typeface="Times New Roman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04A4DB17-A815-C547-EB92-01B900129E54}"/>
              </a:ext>
            </a:extLst>
          </p:cNvPr>
          <p:cNvSpPr txBox="1">
            <a:spLocks/>
          </p:cNvSpPr>
          <p:nvPr/>
        </p:nvSpPr>
        <p:spPr bwMode="auto">
          <a:xfrm>
            <a:off x="5656064" y="1343482"/>
            <a:ext cx="3397468" cy="2163939"/>
          </a:xfrm>
          <a:prstGeom prst="rect">
            <a:avLst/>
          </a:prstGeom>
          <a:solidFill>
            <a:schemeClr val="bg1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altLang="ru-RU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/>
              </a:rPr>
              <a:t>Снизилась оценка родителей:</a:t>
            </a:r>
          </a:p>
          <a:p>
            <a:pPr>
              <a:defRPr/>
            </a:pPr>
            <a:r>
              <a:rPr lang="ru-RU" altLang="ru-RU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/>
              </a:rPr>
              <a:t>- уровня питания (объем порций) </a:t>
            </a:r>
          </a:p>
          <a:p>
            <a:pPr>
              <a:defRPr/>
            </a:pPr>
            <a:r>
              <a:rPr lang="ru-RU" altLang="ru-RU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/>
              </a:rPr>
              <a:t>в организациях отдыха детей </a:t>
            </a:r>
          </a:p>
          <a:p>
            <a:pPr>
              <a:defRPr/>
            </a:pPr>
            <a:r>
              <a:rPr lang="ru-RU" altLang="ru-RU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/>
              </a:rPr>
              <a:t>и их оздоровления,</a:t>
            </a:r>
          </a:p>
          <a:p>
            <a:pPr>
              <a:defRPr/>
            </a:pPr>
            <a:r>
              <a:rPr lang="ru-RU" altLang="ru-RU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/>
              </a:rPr>
              <a:t>- уровня предоставления информации об организации отдыха детей</a:t>
            </a:r>
          </a:p>
        </p:txBody>
      </p:sp>
    </p:spTree>
    <p:extLst>
      <p:ext uri="{BB962C8B-B14F-4D97-AF65-F5344CB8AC3E}">
        <p14:creationId xmlns:p14="http://schemas.microsoft.com/office/powerpoint/2010/main" val="3263086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2A538A-B87C-49A5-BE1A-0DDE8E94A2B8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Основные задачи на 2023 год</a:t>
            </a:r>
            <a:endParaRPr lang="ru-RU" sz="20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28C3CD8-269C-4628-82EC-D5CE41D82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5D89CD-A2A5-4492-A365-3F1647DE52EB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179059-1AD0-CEA5-8621-F23E45DAF9B0}"/>
              </a:ext>
            </a:extLst>
          </p:cNvPr>
          <p:cNvSpPr txBox="1"/>
          <p:nvPr/>
        </p:nvSpPr>
        <p:spPr>
          <a:xfrm>
            <a:off x="508000" y="1057300"/>
            <a:ext cx="91440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fontAlgn="auto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оздание инновационной оздоровительно-образовательной среды для детей с ОВЗ, детей-инвалидов, в т.ч. через определение базовой организации, с целью разработки и создания инклюзивных программ;</a:t>
            </a:r>
          </a:p>
          <a:p>
            <a:pPr marL="342900" lvl="0" indent="-342900" fontAlgn="auto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рганизация профильных смен, как профилактика безнадзорности и правонарушений несовершеннолетних в летний период, реабилитация и социализация детей, находящихся в трудной жизненной ситуации, в том числе в социально опасном положении;</a:t>
            </a:r>
          </a:p>
          <a:p>
            <a:pPr marL="342900" lvl="0" indent="-342900" fontAlgn="auto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50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Внедрение элементов туристско-краеведческой деятельности в систему отдыха и оздоровления детей (походы);</a:t>
            </a:r>
          </a:p>
          <a:p>
            <a:pPr marL="342900" lvl="0" indent="-342900" fontAlgn="auto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оздание условий для трудоустройства подростков в каникулярный период (помощники вожатых, отряды по благоустройству в лагерях);</a:t>
            </a:r>
          </a:p>
          <a:p>
            <a:pPr marL="342900" lvl="0" indent="-342900" fontAlgn="auto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ормативно-правовое обеспечение деятельности организаций отдыха и оздоровления детей;</a:t>
            </a:r>
          </a:p>
          <a:p>
            <a:pPr marL="342900" lvl="0" indent="-342900" fontAlgn="auto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адровое обеспечение организаций отдыха детей и их оздоровления;</a:t>
            </a:r>
          </a:p>
          <a:p>
            <a:pPr marL="342900" lvl="0" indent="-342900" fontAlgn="auto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еализация программы «Кэшбек 50% за детский отдых» для детских лагерей;</a:t>
            </a:r>
          </a:p>
          <a:p>
            <a:pPr marL="342900" lvl="0" indent="-342900" fontAlgn="auto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частие родительского сообщества в формировании программ летнего отдыха детей (мониторинг);</a:t>
            </a:r>
          </a:p>
          <a:p>
            <a:pPr marL="342900" lvl="0" indent="-342900" fontAlgn="auto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рганизация образовательных смен для учащейся и студенческой молодежи;</a:t>
            </a:r>
          </a:p>
          <a:p>
            <a:pPr marL="342900" lvl="0" indent="-342900" fontAlgn="auto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охранение эффективного эмоционального и физического состояния педагогов и детей;</a:t>
            </a:r>
          </a:p>
          <a:p>
            <a:pPr marL="342900" lvl="0" indent="-342900" fontAlgn="auto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бсуждение проекта стратегии развития сферы отдыха и оздоровления детей до 2030 года.</a:t>
            </a:r>
          </a:p>
        </p:txBody>
      </p:sp>
    </p:spTree>
    <p:extLst>
      <p:ext uri="{BB962C8B-B14F-4D97-AF65-F5344CB8AC3E}">
        <p14:creationId xmlns:p14="http://schemas.microsoft.com/office/powerpoint/2010/main" val="526575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572C730-A8FC-4F13-8D45-741E494DA7F7}"/>
              </a:ext>
            </a:extLst>
          </p:cNvPr>
          <p:cNvSpPr/>
          <p:nvPr/>
        </p:nvSpPr>
        <p:spPr>
          <a:xfrm>
            <a:off x="615504" y="481236"/>
            <a:ext cx="8352928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Основные задачи развития системы отдыха и оздоровления детей в 2022 году 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44D6150-4FA4-4FE8-8D77-2AA46EFFF4E9}"/>
              </a:ext>
            </a:extLst>
          </p:cNvPr>
          <p:cNvSpPr/>
          <p:nvPr/>
        </p:nvSpPr>
        <p:spPr>
          <a:xfrm>
            <a:off x="444650" y="1489348"/>
            <a:ext cx="9387878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7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Увеличение количества детей, охваченных летним отдыхом и оздоровлением в загородных оздоровительных лагерях, за счет 100% загрузки организаций отдыха детей и их оздоровления;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17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7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Усиление воспитательной работы с детьми в организациях отдыха детей и их оздоровления, в том числе за счет участия детей в Днях единых действий;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17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7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Интеллектуальное и творческое развитие детей на базе реализации дополнительных образовательных программ и включение детей в разнообразные виды деятельности;</a:t>
            </a:r>
          </a:p>
          <a:p>
            <a:endParaRPr lang="ru-RU" sz="17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7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Уделение повышенного внимания вопросам организации питания в организациях отдыха детей и их оздоровления.</a:t>
            </a:r>
          </a:p>
          <a:p>
            <a:endParaRPr lang="ru-RU" sz="17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Номер слайда 3">
            <a:extLst>
              <a:ext uri="{FF2B5EF4-FFF2-40B4-BE49-F238E27FC236}">
                <a16:creationId xmlns:a16="http://schemas.microsoft.com/office/drawing/2014/main" id="{109869AB-70E8-42CC-BA11-6D52E9AD9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FB3EB99-0D0F-4D5C-A225-06042F979573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5B2590DC-3306-4CB7-830B-94364A2A8811}"/>
              </a:ext>
            </a:extLst>
          </p:cNvPr>
          <p:cNvSpPr txBox="1">
            <a:spLocks/>
          </p:cNvSpPr>
          <p:nvPr/>
        </p:nvSpPr>
        <p:spPr bwMode="auto">
          <a:xfrm>
            <a:off x="372916" y="1207375"/>
            <a:ext cx="3709830" cy="1339272"/>
          </a:xfrm>
          <a:prstGeom prst="rect">
            <a:avLst/>
          </a:prstGeom>
          <a:solidFill>
            <a:schemeClr val="bg1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altLang="ru-RU" sz="1600" dirty="0">
                <a:solidFill>
                  <a:srgbClr val="C00000"/>
                </a:solidFill>
                <a:latin typeface="+mn-lt"/>
                <a:cs typeface="Times New Roman"/>
              </a:rPr>
              <a:t>Количество детей школьного возраста</a:t>
            </a:r>
          </a:p>
          <a:p>
            <a:pPr>
              <a:defRPr/>
            </a:pPr>
            <a:r>
              <a:rPr lang="ru-RU" altLang="ru-RU" sz="1600" dirty="0">
                <a:solidFill>
                  <a:srgbClr val="C00000"/>
                </a:solidFill>
                <a:latin typeface="+mn-lt"/>
                <a:cs typeface="Times New Roman"/>
              </a:rPr>
              <a:t>в Свердловской области составляет </a:t>
            </a:r>
            <a:r>
              <a:rPr lang="ru-RU" altLang="ru-RU" sz="2800" b="1" dirty="0">
                <a:solidFill>
                  <a:srgbClr val="C00000"/>
                </a:solidFill>
                <a:latin typeface="+mn-lt"/>
                <a:cs typeface="Times New Roman"/>
              </a:rPr>
              <a:t>547 873 </a:t>
            </a:r>
            <a:r>
              <a:rPr lang="ru-RU" altLang="ru-RU" sz="1600" dirty="0">
                <a:solidFill>
                  <a:srgbClr val="C00000"/>
                </a:solidFill>
                <a:latin typeface="+mn-lt"/>
                <a:cs typeface="Times New Roman"/>
              </a:rPr>
              <a:t>человека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B54D34E9-6693-4FE6-A26E-943863C0A88B}"/>
              </a:ext>
            </a:extLst>
          </p:cNvPr>
          <p:cNvSpPr txBox="1">
            <a:spLocks/>
          </p:cNvSpPr>
          <p:nvPr/>
        </p:nvSpPr>
        <p:spPr bwMode="auto">
          <a:xfrm>
            <a:off x="4347833" y="1245099"/>
            <a:ext cx="2473899" cy="3811447"/>
          </a:xfrm>
          <a:prstGeom prst="rect">
            <a:avLst/>
          </a:prstGeom>
          <a:solidFill>
            <a:schemeClr val="bg1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В Реестре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1292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 организаций отдыха детей и их оздоровления, в том числе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32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</a:rPr>
              <a:t>организаци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, вошедших   в Реестр в 2022 году. </a:t>
            </a:r>
          </a:p>
          <a:p>
            <a:pPr>
              <a:defRPr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Приняло детей на отдых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1 101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организация отдыха детей                        и их оздоровления</a:t>
            </a:r>
          </a:p>
          <a:p>
            <a:pPr>
              <a:defRPr/>
            </a:pPr>
            <a:r>
              <a:rPr lang="ru-RU" altLang="ru-RU" sz="1600" dirty="0">
                <a:solidFill>
                  <a:srgbClr val="C00000"/>
                </a:solidFill>
                <a:latin typeface="+mn-lt"/>
                <a:cs typeface="Times New Roman"/>
              </a:rPr>
              <a:t>Исключено из Реестра </a:t>
            </a:r>
            <a:r>
              <a:rPr lang="ru-RU" altLang="ru-RU" sz="2800" b="1" dirty="0">
                <a:solidFill>
                  <a:srgbClr val="C00000"/>
                </a:solidFill>
                <a:latin typeface="+mn-lt"/>
                <a:cs typeface="Times New Roman"/>
              </a:rPr>
              <a:t>13 </a:t>
            </a:r>
            <a:r>
              <a:rPr lang="ru-RU" altLang="ru-RU" sz="1600" dirty="0">
                <a:solidFill>
                  <a:srgbClr val="C00000"/>
                </a:solidFill>
                <a:latin typeface="+mn-lt"/>
                <a:cs typeface="Times New Roman"/>
              </a:rPr>
              <a:t>организаций</a:t>
            </a:r>
          </a:p>
          <a:p>
            <a:pPr>
              <a:defRPr/>
            </a:pPr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AutoShape 2" descr="Цитаты и афоризмы про детей (статусы, про счастье, о воспитании,  прикольные, со смыслом)">
            <a:extLst>
              <a:ext uri="{FF2B5EF4-FFF2-40B4-BE49-F238E27FC236}">
                <a16:creationId xmlns:a16="http://schemas.microsoft.com/office/drawing/2014/main" id="{CF33E8F4-74DB-4EBB-BB4A-95CFC3C995A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27600" y="2705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D39FD4-4161-4A58-8FB9-CA927068CEA3}"/>
              </a:ext>
            </a:extLst>
          </p:cNvPr>
          <p:cNvSpPr txBox="1"/>
          <p:nvPr/>
        </p:nvSpPr>
        <p:spPr>
          <a:xfrm>
            <a:off x="295548" y="265212"/>
            <a:ext cx="6223006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" sz="1800" b="1" dirty="0">
                <a:solidFill>
                  <a:schemeClr val="accent1">
                    <a:lumMod val="75000"/>
                  </a:schemeClr>
                </a:solidFill>
                <a:ea typeface="+mn-ea"/>
                <a:cs typeface="Times New Roman" pitchFamily="18" charset="0"/>
              </a:rPr>
              <a:t>Обеспечение максимального охвата детей отдыхом и оздоровлением</a:t>
            </a: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DE7F4B4-DD07-6568-CEC6-7E2372FC7A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48" y="2888737"/>
            <a:ext cx="3787197" cy="2148036"/>
          </a:xfrm>
          <a:prstGeom prst="rect">
            <a:avLst/>
          </a:prstGeom>
          <a:solidFill>
            <a:schemeClr val="bg1"/>
          </a:solidFill>
          <a:ln/>
        </p:spPr>
      </p:pic>
      <p:pic>
        <p:nvPicPr>
          <p:cNvPr id="10" name="Объект 5">
            <a:extLst>
              <a:ext uri="{FF2B5EF4-FFF2-40B4-BE49-F238E27FC236}">
                <a16:creationId xmlns:a16="http://schemas.microsoft.com/office/drawing/2014/main" id="{322C703D-D7E0-6AF2-FFEA-1B9373BE9E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024216" y="1267206"/>
            <a:ext cx="3047571" cy="3771900"/>
          </a:xfrm>
        </p:spPr>
      </p:pic>
    </p:spTree>
    <p:extLst>
      <p:ext uri="{BB962C8B-B14F-4D97-AF65-F5344CB8AC3E}">
        <p14:creationId xmlns:p14="http://schemas.microsoft.com/office/powerpoint/2010/main" val="1056080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5563B1-4CD4-431A-8959-37CEB126A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28600"/>
            <a:ext cx="8172400" cy="9525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>
              <a:defRPr/>
            </a:pPr>
            <a:r>
              <a:rPr lang="ru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Times New Roman" pitchFamily="18" charset="0"/>
              </a:rPr>
              <a:t>Мониторинговые исследования в сфере отдыха и оздоровления детей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ea typeface="+mn-ea"/>
              <a:cs typeface="Times New Roman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9F6CD0B-8447-461D-AE22-81B6CE851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5D89CD-A2A5-4492-A365-3F1647DE52EB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160FAF13-0059-459A-83A5-8D55380B9969}"/>
              </a:ext>
            </a:extLst>
          </p:cNvPr>
          <p:cNvSpPr txBox="1">
            <a:spLocks noGrp="1"/>
          </p:cNvSpPr>
          <p:nvPr>
            <p:ph idx="1"/>
          </p:nvPr>
        </p:nvSpPr>
        <p:spPr bwMode="auto">
          <a:xfrm>
            <a:off x="833233" y="1357812"/>
            <a:ext cx="2808312" cy="5534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>
              <a:buNone/>
              <a:defRPr/>
            </a:pPr>
            <a:r>
              <a:rPr lang="ru-RU" sz="1400" b="1" dirty="0">
                <a:solidFill>
                  <a:srgbClr val="48825E"/>
                </a:solidFill>
              </a:rPr>
              <a:t>ЗАГОРОДНЫЕ ОЗДОРОВИТЕЛЬНЫЕ ЛАГЕРЯ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ADCAE829-0D1F-4776-97AE-99D3FCFF28EF}"/>
              </a:ext>
            </a:extLst>
          </p:cNvPr>
          <p:cNvSpPr txBox="1">
            <a:spLocks/>
          </p:cNvSpPr>
          <p:nvPr/>
        </p:nvSpPr>
        <p:spPr bwMode="auto">
          <a:xfrm>
            <a:off x="499527" y="3656209"/>
            <a:ext cx="4116128" cy="1401957"/>
          </a:xfrm>
          <a:prstGeom prst="rect">
            <a:avLst/>
          </a:prstGeom>
          <a:solidFill>
            <a:schemeClr val="bg1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altLang="ru-RU" sz="1600" b="1" dirty="0">
                <a:solidFill>
                  <a:srgbClr val="C00000"/>
                </a:solidFill>
                <a:latin typeface="+mn-lt"/>
                <a:cs typeface="Times New Roman"/>
              </a:rPr>
              <a:t>Низкий показатель отдыха детей:</a:t>
            </a:r>
          </a:p>
          <a:p>
            <a:pPr algn="just">
              <a:defRPr/>
            </a:pPr>
            <a:r>
              <a:rPr lang="ru-RU" altLang="ru-RU" sz="1600" dirty="0">
                <a:solidFill>
                  <a:srgbClr val="C00000"/>
                </a:solidFill>
                <a:latin typeface="+mn-lt"/>
                <a:cs typeface="Times New Roman"/>
              </a:rPr>
              <a:t>ГО Верх-Нейвинский (31%), ЗАТО Свободный (35%), ГО Среднеуральск (53%), Шалинский ГО (57%), ГО Сухой Лог (55%), </a:t>
            </a:r>
            <a:r>
              <a:rPr lang="ru-RU" altLang="ru-RU" sz="1600" dirty="0" err="1">
                <a:solidFill>
                  <a:srgbClr val="C00000"/>
                </a:solidFill>
                <a:latin typeface="+mn-lt"/>
                <a:cs typeface="Times New Roman"/>
              </a:rPr>
              <a:t>Бисертский</a:t>
            </a:r>
            <a:r>
              <a:rPr lang="ru-RU" altLang="ru-RU" sz="1600" dirty="0">
                <a:solidFill>
                  <a:srgbClr val="C00000"/>
                </a:solidFill>
                <a:latin typeface="+mn-lt"/>
                <a:cs typeface="Times New Roman"/>
              </a:rPr>
              <a:t> ГО (62%), ГО Нижняя Салда (66%)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3D76088B-B1EB-5579-E2C3-D8DE549E5A3F}"/>
              </a:ext>
            </a:extLst>
          </p:cNvPr>
          <p:cNvSpPr txBox="1">
            <a:spLocks/>
          </p:cNvSpPr>
          <p:nvPr/>
        </p:nvSpPr>
        <p:spPr bwMode="auto">
          <a:xfrm>
            <a:off x="5552820" y="2387188"/>
            <a:ext cx="4099180" cy="952500"/>
          </a:xfrm>
          <a:prstGeom prst="rect">
            <a:avLst/>
          </a:prstGeom>
          <a:solidFill>
            <a:schemeClr val="bg1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altLang="ru-RU" sz="1600" dirty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/>
              </a:rPr>
              <a:t>Всего отдохнуло </a:t>
            </a:r>
            <a:r>
              <a:rPr lang="ru-RU" altLang="ru-RU" sz="28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/>
              </a:rPr>
              <a:t>16 475 </a:t>
            </a:r>
            <a:r>
              <a:rPr lang="ru-RU" altLang="ru-RU" sz="1600" dirty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/>
              </a:rPr>
              <a:t>детей, в том числе </a:t>
            </a:r>
            <a:r>
              <a:rPr lang="ru-RU" altLang="ru-RU" sz="28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/>
              </a:rPr>
              <a:t>3 360 </a:t>
            </a:r>
            <a:r>
              <a:rPr lang="ru-RU" altLang="ru-RU" sz="1600" dirty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/>
              </a:rPr>
              <a:t>детей, находящихся в ТЖС</a:t>
            </a:r>
          </a:p>
        </p:txBody>
      </p:sp>
      <p:grpSp>
        <p:nvGrpSpPr>
          <p:cNvPr id="8" name="组合 53">
            <a:extLst>
              <a:ext uri="{FF2B5EF4-FFF2-40B4-BE49-F238E27FC236}">
                <a16:creationId xmlns:a16="http://schemas.microsoft.com/office/drawing/2014/main" id="{BD273451-CC17-B4C7-5394-FAE582C35746}"/>
              </a:ext>
            </a:extLst>
          </p:cNvPr>
          <p:cNvGrpSpPr/>
          <p:nvPr/>
        </p:nvGrpSpPr>
        <p:grpSpPr>
          <a:xfrm>
            <a:off x="205473" y="798873"/>
            <a:ext cx="5003158" cy="1610288"/>
            <a:chOff x="4059877" y="5688087"/>
            <a:chExt cx="5371665" cy="1564840"/>
          </a:xfrm>
        </p:grpSpPr>
        <p:pic>
          <p:nvPicPr>
            <p:cNvPr id="13" name="图片 57">
              <a:extLst>
                <a:ext uri="{FF2B5EF4-FFF2-40B4-BE49-F238E27FC236}">
                  <a16:creationId xmlns:a16="http://schemas.microsoft.com/office/drawing/2014/main" id="{BF895782-E886-F835-0BDD-F8F00DE69A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4059877" y="5688087"/>
              <a:ext cx="5371665" cy="1564840"/>
            </a:xfrm>
            <a:prstGeom prst="rect">
              <a:avLst/>
            </a:prstGeom>
          </p:spPr>
        </p:pic>
        <p:sp>
          <p:nvSpPr>
            <p:cNvPr id="11" name="文本框 130">
              <a:extLst>
                <a:ext uri="{FF2B5EF4-FFF2-40B4-BE49-F238E27FC236}">
                  <a16:creationId xmlns:a16="http://schemas.microsoft.com/office/drawing/2014/main" id="{37F72E91-C8A1-593D-51F5-1B3E791430DC}"/>
                </a:ext>
              </a:extLst>
            </p:cNvPr>
            <p:cNvSpPr txBox="1"/>
            <p:nvPr/>
          </p:nvSpPr>
          <p:spPr>
            <a:xfrm>
              <a:off x="8303601" y="6281330"/>
              <a:ext cx="618004" cy="5733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altLang="zh-CN" sz="3200" dirty="0">
                  <a:solidFill>
                    <a:srgbClr val="007A37"/>
                  </a:solidFill>
                  <a:latin typeface="Impact" panose="020B0806030902050204" pitchFamily="34" charset="0"/>
                  <a:cs typeface="Aharoni" panose="02010803020104030203" pitchFamily="2" charset="-79"/>
                </a:rPr>
                <a:t>69</a:t>
              </a:r>
              <a:endParaRPr lang="zh-CN" altLang="en-US" sz="3200" dirty="0">
                <a:solidFill>
                  <a:srgbClr val="007A37"/>
                </a:solidFill>
                <a:latin typeface="Impact" panose="020B080603090205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14" name="组合 68">
            <a:extLst>
              <a:ext uri="{FF2B5EF4-FFF2-40B4-BE49-F238E27FC236}">
                <a16:creationId xmlns:a16="http://schemas.microsoft.com/office/drawing/2014/main" id="{BC7AA4E7-773D-42CD-2DB6-1818AACAD9F6}"/>
              </a:ext>
            </a:extLst>
          </p:cNvPr>
          <p:cNvGrpSpPr/>
          <p:nvPr/>
        </p:nvGrpSpPr>
        <p:grpSpPr>
          <a:xfrm>
            <a:off x="4901686" y="980255"/>
            <a:ext cx="5097183" cy="1542235"/>
            <a:chOff x="6129179" y="220864"/>
            <a:chExt cx="5371665" cy="1564840"/>
          </a:xfrm>
        </p:grpSpPr>
        <p:pic>
          <p:nvPicPr>
            <p:cNvPr id="18" name="图片 72">
              <a:extLst>
                <a:ext uri="{FF2B5EF4-FFF2-40B4-BE49-F238E27FC236}">
                  <a16:creationId xmlns:a16="http://schemas.microsoft.com/office/drawing/2014/main" id="{417B0FBA-2E73-790A-030B-50280FFAD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9179" y="220864"/>
              <a:ext cx="5371665" cy="1564840"/>
            </a:xfrm>
            <a:prstGeom prst="rect">
              <a:avLst/>
            </a:prstGeom>
          </p:spPr>
        </p:pic>
        <p:sp>
          <p:nvSpPr>
            <p:cNvPr id="16" name="文本框 130">
              <a:extLst>
                <a:ext uri="{FF2B5EF4-FFF2-40B4-BE49-F238E27FC236}">
                  <a16:creationId xmlns:a16="http://schemas.microsoft.com/office/drawing/2014/main" id="{E9445856-96BA-8795-4C14-0A87CAB92329}"/>
                </a:ext>
              </a:extLst>
            </p:cNvPr>
            <p:cNvSpPr txBox="1"/>
            <p:nvPr/>
          </p:nvSpPr>
          <p:spPr>
            <a:xfrm>
              <a:off x="6589076" y="659394"/>
              <a:ext cx="606162" cy="6107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altLang="zh-CN" sz="3200" dirty="0">
                  <a:solidFill>
                    <a:srgbClr val="007A37"/>
                  </a:solidFill>
                  <a:latin typeface="Impact" panose="020B0806030902050204" pitchFamily="34" charset="0"/>
                  <a:cs typeface="Aharoni" panose="02010803020104030203" pitchFamily="2" charset="-79"/>
                </a:rPr>
                <a:t>19</a:t>
              </a:r>
              <a:endParaRPr lang="zh-CN" altLang="en-US" sz="3200" dirty="0">
                <a:solidFill>
                  <a:srgbClr val="007A37"/>
                </a:solidFill>
                <a:latin typeface="Impact" panose="020B0806030902050204" pitchFamily="34" charset="0"/>
                <a:cs typeface="Aharoni" panose="02010803020104030203" pitchFamily="2" charset="-79"/>
              </a:endParaRPr>
            </a:p>
          </p:txBody>
        </p:sp>
      </p:grp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7FF20596-2042-C1BA-8C47-7997B255FD9B}"/>
              </a:ext>
            </a:extLst>
          </p:cNvPr>
          <p:cNvSpPr txBox="1">
            <a:spLocks/>
          </p:cNvSpPr>
          <p:nvPr/>
        </p:nvSpPr>
        <p:spPr bwMode="auto">
          <a:xfrm>
            <a:off x="6548387" y="1413420"/>
            <a:ext cx="2808312" cy="553426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457200" indent="-22860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4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914400" indent="-22860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4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1371600" indent="-22860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4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1828800" indent="-22860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4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1400" b="1" dirty="0">
                <a:solidFill>
                  <a:srgbClr val="48825E"/>
                </a:solidFill>
              </a:rPr>
              <a:t>САНАТОРИИ, САНАТОРНО-ОЗДОРОВИТЕЛЬНЫЕ ЛАГЕРЯ</a:t>
            </a:r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EBAECD99-947C-C5D9-CD31-E61BFC3B2903}"/>
              </a:ext>
            </a:extLst>
          </p:cNvPr>
          <p:cNvSpPr txBox="1">
            <a:spLocks/>
          </p:cNvSpPr>
          <p:nvPr/>
        </p:nvSpPr>
        <p:spPr bwMode="auto">
          <a:xfrm>
            <a:off x="508001" y="2411026"/>
            <a:ext cx="4099180" cy="952500"/>
          </a:xfrm>
          <a:prstGeom prst="rect">
            <a:avLst/>
          </a:prstGeom>
          <a:solidFill>
            <a:schemeClr val="bg1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altLang="ru-RU" sz="1600" dirty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/>
              </a:rPr>
              <a:t>Всего отдохнуло </a:t>
            </a:r>
            <a:r>
              <a:rPr lang="ru-RU" altLang="ru-RU" sz="28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/>
              </a:rPr>
              <a:t>65 513</a:t>
            </a:r>
            <a:r>
              <a:rPr lang="ru-RU" altLang="ru-RU" sz="16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/>
              </a:rPr>
              <a:t> </a:t>
            </a:r>
            <a:r>
              <a:rPr lang="ru-RU" altLang="ru-RU" sz="1600" dirty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/>
              </a:rPr>
              <a:t>детей, в том числе </a:t>
            </a:r>
            <a:r>
              <a:rPr lang="ru-RU" altLang="ru-RU" sz="28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/>
              </a:rPr>
              <a:t>11 836</a:t>
            </a:r>
            <a:r>
              <a:rPr lang="ru-RU" altLang="ru-RU" sz="1600" dirty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/>
              </a:rPr>
              <a:t> детей, находящихся в ТЖС</a:t>
            </a:r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91A08592-59E8-9FA2-FDE5-2D53F1F72F1C}"/>
              </a:ext>
            </a:extLst>
          </p:cNvPr>
          <p:cNvSpPr txBox="1">
            <a:spLocks/>
          </p:cNvSpPr>
          <p:nvPr/>
        </p:nvSpPr>
        <p:spPr bwMode="auto">
          <a:xfrm>
            <a:off x="5535872" y="3639009"/>
            <a:ext cx="4116128" cy="1401957"/>
          </a:xfrm>
          <a:prstGeom prst="rect">
            <a:avLst/>
          </a:prstGeom>
          <a:solidFill>
            <a:schemeClr val="bg1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altLang="ru-RU" sz="1600" b="1" dirty="0">
                <a:solidFill>
                  <a:srgbClr val="C00000"/>
                </a:solidFill>
                <a:latin typeface="+mn-lt"/>
                <a:cs typeface="Times New Roman"/>
              </a:rPr>
              <a:t>Низкий показатель отдыха детей:</a:t>
            </a:r>
          </a:p>
          <a:p>
            <a:pPr algn="just">
              <a:defRPr/>
            </a:pPr>
            <a:r>
              <a:rPr lang="ru-RU" altLang="ru-RU" sz="1600" dirty="0">
                <a:solidFill>
                  <a:srgbClr val="C00000"/>
                </a:solidFill>
                <a:latin typeface="+mn-lt"/>
                <a:cs typeface="Times New Roman"/>
              </a:rPr>
              <a:t>Камышловский ГО(13%), Артинский ГО (13%), Кировградский ГО (37%), </a:t>
            </a:r>
            <a:r>
              <a:rPr lang="ru-RU" altLang="ru-RU" sz="1600" dirty="0" err="1">
                <a:solidFill>
                  <a:srgbClr val="C00000"/>
                </a:solidFill>
                <a:latin typeface="+mn-lt"/>
                <a:cs typeface="Times New Roman"/>
              </a:rPr>
              <a:t>Махневское</a:t>
            </a:r>
            <a:r>
              <a:rPr lang="ru-RU" altLang="ru-RU" sz="1600" dirty="0">
                <a:solidFill>
                  <a:srgbClr val="C00000"/>
                </a:solidFill>
                <a:latin typeface="+mn-lt"/>
                <a:cs typeface="Times New Roman"/>
              </a:rPr>
              <a:t> (43%), ГО город Ирбит (59%), Сысертский ГО (63%), ГО Верхняя Пышма (67%)</a:t>
            </a:r>
          </a:p>
        </p:txBody>
      </p:sp>
    </p:spTree>
    <p:extLst>
      <p:ext uri="{BB962C8B-B14F-4D97-AF65-F5344CB8AC3E}">
        <p14:creationId xmlns:p14="http://schemas.microsoft.com/office/powerpoint/2010/main" val="3676040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5563B1-4CD4-431A-8959-37CEB126A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28600"/>
            <a:ext cx="8172400" cy="9525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>
              <a:defRPr/>
            </a:pPr>
            <a:r>
              <a:rPr lang="ru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Times New Roman" pitchFamily="18" charset="0"/>
              </a:rPr>
              <a:t>Мониторинговые исследования в сфере отдыха и оздоровления детей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ea typeface="+mn-ea"/>
              <a:cs typeface="Times New Roman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9F6CD0B-8447-461D-AE22-81B6CE851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5D89CD-A2A5-4492-A365-3F1647DE52EB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160FAF13-0059-459A-83A5-8D55380B9969}"/>
              </a:ext>
            </a:extLst>
          </p:cNvPr>
          <p:cNvSpPr txBox="1">
            <a:spLocks noGrp="1"/>
          </p:cNvSpPr>
          <p:nvPr>
            <p:ph idx="1"/>
          </p:nvPr>
        </p:nvSpPr>
        <p:spPr bwMode="auto">
          <a:xfrm>
            <a:off x="6591166" y="1428788"/>
            <a:ext cx="2808312" cy="5534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>
              <a:buNone/>
              <a:defRPr/>
            </a:pPr>
            <a:r>
              <a:rPr lang="ru-RU" sz="1400" b="1" dirty="0">
                <a:solidFill>
                  <a:srgbClr val="48825E"/>
                </a:solidFill>
              </a:rPr>
              <a:t>ЛАГЕРЯ ТРУДА И ОТДЫХА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ADCAE829-0D1F-4776-97AE-99D3FCFF28EF}"/>
              </a:ext>
            </a:extLst>
          </p:cNvPr>
          <p:cNvSpPr txBox="1">
            <a:spLocks/>
          </p:cNvSpPr>
          <p:nvPr/>
        </p:nvSpPr>
        <p:spPr bwMode="auto">
          <a:xfrm>
            <a:off x="508000" y="3945348"/>
            <a:ext cx="4116128" cy="1007281"/>
          </a:xfrm>
          <a:prstGeom prst="rect">
            <a:avLst/>
          </a:prstGeom>
          <a:solidFill>
            <a:schemeClr val="bg1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altLang="ru-RU" sz="1600" b="1" dirty="0">
                <a:solidFill>
                  <a:srgbClr val="C00000"/>
                </a:solidFill>
                <a:latin typeface="+mn-lt"/>
                <a:cs typeface="Times New Roman"/>
              </a:rPr>
              <a:t>Низкий показатель отдыха детей:</a:t>
            </a:r>
          </a:p>
          <a:p>
            <a:pPr algn="just">
              <a:defRPr/>
            </a:pPr>
            <a:r>
              <a:rPr lang="ru-RU" altLang="ru-RU" sz="1600" dirty="0">
                <a:solidFill>
                  <a:srgbClr val="C00000"/>
                </a:solidFill>
                <a:latin typeface="+mn-lt"/>
                <a:cs typeface="Times New Roman"/>
              </a:rPr>
              <a:t>Тугулымский ГО (35%), Кировградский ГО (56%), г. Нижний Тагил (69%)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3D76088B-B1EB-5579-E2C3-D8DE549E5A3F}"/>
              </a:ext>
            </a:extLst>
          </p:cNvPr>
          <p:cNvSpPr txBox="1">
            <a:spLocks/>
          </p:cNvSpPr>
          <p:nvPr/>
        </p:nvSpPr>
        <p:spPr bwMode="auto">
          <a:xfrm>
            <a:off x="5728072" y="2469410"/>
            <a:ext cx="4099180" cy="952500"/>
          </a:xfrm>
          <a:prstGeom prst="rect">
            <a:avLst/>
          </a:prstGeom>
          <a:solidFill>
            <a:schemeClr val="bg1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altLang="ru-RU" sz="1600" dirty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/>
              </a:rPr>
              <a:t>Всего отдохнуло </a:t>
            </a:r>
            <a:r>
              <a:rPr lang="ru-RU" altLang="ru-RU" sz="28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/>
              </a:rPr>
              <a:t>1 691 </a:t>
            </a:r>
            <a:r>
              <a:rPr lang="ru-RU" altLang="ru-RU" sz="1600" dirty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/>
              </a:rPr>
              <a:t>подросток, в том числе </a:t>
            </a:r>
            <a:r>
              <a:rPr lang="ru-RU" altLang="ru-RU" sz="28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/>
              </a:rPr>
              <a:t>437</a:t>
            </a:r>
            <a:r>
              <a:rPr lang="ru-RU" altLang="ru-RU" sz="1600" dirty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/>
              </a:rPr>
              <a:t>детей, находящихся в ТЖС</a:t>
            </a:r>
          </a:p>
        </p:txBody>
      </p:sp>
      <p:grpSp>
        <p:nvGrpSpPr>
          <p:cNvPr id="8" name="组合 53">
            <a:extLst>
              <a:ext uri="{FF2B5EF4-FFF2-40B4-BE49-F238E27FC236}">
                <a16:creationId xmlns:a16="http://schemas.microsoft.com/office/drawing/2014/main" id="{BD273451-CC17-B4C7-5394-FAE582C35746}"/>
              </a:ext>
            </a:extLst>
          </p:cNvPr>
          <p:cNvGrpSpPr/>
          <p:nvPr/>
        </p:nvGrpSpPr>
        <p:grpSpPr>
          <a:xfrm>
            <a:off x="215268" y="789517"/>
            <a:ext cx="5902483" cy="1610288"/>
            <a:chOff x="4059877" y="5688087"/>
            <a:chExt cx="6337229" cy="1564840"/>
          </a:xfrm>
        </p:grpSpPr>
        <p:pic>
          <p:nvPicPr>
            <p:cNvPr id="13" name="图片 57">
              <a:extLst>
                <a:ext uri="{FF2B5EF4-FFF2-40B4-BE49-F238E27FC236}">
                  <a16:creationId xmlns:a16="http://schemas.microsoft.com/office/drawing/2014/main" id="{BF895782-E886-F835-0BDD-F8F00DE69A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4059877" y="5688087"/>
              <a:ext cx="5371665" cy="1564840"/>
            </a:xfrm>
            <a:prstGeom prst="rect">
              <a:avLst/>
            </a:prstGeom>
          </p:spPr>
        </p:pic>
        <p:sp>
          <p:nvSpPr>
            <p:cNvPr id="11" name="文本框 130">
              <a:extLst>
                <a:ext uri="{FF2B5EF4-FFF2-40B4-BE49-F238E27FC236}">
                  <a16:creationId xmlns:a16="http://schemas.microsoft.com/office/drawing/2014/main" id="{37F72E91-C8A1-593D-51F5-1B3E791430DC}"/>
                </a:ext>
              </a:extLst>
            </p:cNvPr>
            <p:cNvSpPr txBox="1"/>
            <p:nvPr/>
          </p:nvSpPr>
          <p:spPr>
            <a:xfrm>
              <a:off x="9742754" y="6238981"/>
              <a:ext cx="654352" cy="5682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altLang="zh-CN" sz="3200" dirty="0">
                  <a:solidFill>
                    <a:srgbClr val="007A37"/>
                  </a:solidFill>
                  <a:latin typeface="Impact" panose="020B0806030902050204" pitchFamily="34" charset="0"/>
                  <a:cs typeface="Aharoni" panose="02010803020104030203" pitchFamily="2" charset="-79"/>
                </a:rPr>
                <a:t>45</a:t>
              </a:r>
              <a:endParaRPr lang="zh-CN" altLang="en-US" sz="3200" dirty="0">
                <a:solidFill>
                  <a:srgbClr val="007A37"/>
                </a:solidFill>
                <a:latin typeface="Impact" panose="020B080603090205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14" name="组合 68">
            <a:extLst>
              <a:ext uri="{FF2B5EF4-FFF2-40B4-BE49-F238E27FC236}">
                <a16:creationId xmlns:a16="http://schemas.microsoft.com/office/drawing/2014/main" id="{BC7AA4E7-773D-42CD-2DB6-1818AACAD9F6}"/>
              </a:ext>
            </a:extLst>
          </p:cNvPr>
          <p:cNvGrpSpPr/>
          <p:nvPr/>
        </p:nvGrpSpPr>
        <p:grpSpPr>
          <a:xfrm>
            <a:off x="4063316" y="888544"/>
            <a:ext cx="6079213" cy="4275189"/>
            <a:chOff x="5249874" y="192207"/>
            <a:chExt cx="6406575" cy="4154528"/>
          </a:xfrm>
        </p:grpSpPr>
        <p:pic>
          <p:nvPicPr>
            <p:cNvPr id="18" name="图片 72">
              <a:extLst>
                <a:ext uri="{FF2B5EF4-FFF2-40B4-BE49-F238E27FC236}">
                  <a16:creationId xmlns:a16="http://schemas.microsoft.com/office/drawing/2014/main" id="{417B0FBA-2E73-790A-030B-50280FFAD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4784" y="192207"/>
              <a:ext cx="5371665" cy="1564840"/>
            </a:xfrm>
            <a:prstGeom prst="rect">
              <a:avLst/>
            </a:prstGeom>
          </p:spPr>
        </p:pic>
        <p:sp>
          <p:nvSpPr>
            <p:cNvPr id="16" name="文本框 130">
              <a:extLst>
                <a:ext uri="{FF2B5EF4-FFF2-40B4-BE49-F238E27FC236}">
                  <a16:creationId xmlns:a16="http://schemas.microsoft.com/office/drawing/2014/main" id="{E9445856-96BA-8795-4C14-0A87CAB92329}"/>
                </a:ext>
              </a:extLst>
            </p:cNvPr>
            <p:cNvSpPr txBox="1"/>
            <p:nvPr/>
          </p:nvSpPr>
          <p:spPr>
            <a:xfrm>
              <a:off x="5249874" y="677954"/>
              <a:ext cx="892302" cy="5933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altLang="zh-CN" sz="3200" dirty="0">
                  <a:solidFill>
                    <a:srgbClr val="007A37"/>
                  </a:solidFill>
                  <a:latin typeface="Impact" panose="020B0806030902050204" pitchFamily="34" charset="0"/>
                  <a:cs typeface="Aharoni" panose="02010803020104030203" pitchFamily="2" charset="-79"/>
                </a:rPr>
                <a:t>955</a:t>
              </a:r>
              <a:endParaRPr lang="zh-CN" altLang="en-US" sz="3200" dirty="0">
                <a:solidFill>
                  <a:srgbClr val="007A37"/>
                </a:solidFill>
                <a:latin typeface="Impact" panose="020B0806030902050204" pitchFamily="34" charset="0"/>
                <a:cs typeface="Aharoni" panose="02010803020104030203" pitchFamily="2" charset="-79"/>
              </a:endParaRPr>
            </a:p>
          </p:txBody>
        </p:sp>
        <p:pic>
          <p:nvPicPr>
            <p:cNvPr id="6" name="图片 72">
              <a:extLst>
                <a:ext uri="{FF2B5EF4-FFF2-40B4-BE49-F238E27FC236}">
                  <a16:creationId xmlns:a16="http://schemas.microsoft.com/office/drawing/2014/main" id="{E6B98110-40DC-4668-583F-A062D77F3D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5420" y="2781895"/>
              <a:ext cx="5371665" cy="1564840"/>
            </a:xfrm>
            <a:prstGeom prst="rect">
              <a:avLst/>
            </a:prstGeom>
          </p:spPr>
        </p:pic>
        <p:sp>
          <p:nvSpPr>
            <p:cNvPr id="9" name="文本框 130">
              <a:extLst>
                <a:ext uri="{FF2B5EF4-FFF2-40B4-BE49-F238E27FC236}">
                  <a16:creationId xmlns:a16="http://schemas.microsoft.com/office/drawing/2014/main" id="{41284DC2-6E05-69D2-1579-86F6F422B537}"/>
                </a:ext>
              </a:extLst>
            </p:cNvPr>
            <p:cNvSpPr txBox="1"/>
            <p:nvPr/>
          </p:nvSpPr>
          <p:spPr>
            <a:xfrm>
              <a:off x="6820849" y="3206881"/>
              <a:ext cx="412534" cy="5682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altLang="zh-CN" sz="3200" dirty="0">
                  <a:solidFill>
                    <a:srgbClr val="007A37"/>
                  </a:solidFill>
                  <a:latin typeface="Impact" panose="020B0806030902050204" pitchFamily="34" charset="0"/>
                  <a:cs typeface="Aharoni" panose="02010803020104030203" pitchFamily="2" charset="-79"/>
                </a:rPr>
                <a:t>2</a:t>
              </a:r>
              <a:endParaRPr lang="zh-CN" altLang="en-US" sz="3200" dirty="0">
                <a:solidFill>
                  <a:srgbClr val="007A37"/>
                </a:solidFill>
                <a:latin typeface="Impact" panose="020B0806030902050204" pitchFamily="34" charset="0"/>
                <a:cs typeface="Aharoni" panose="02010803020104030203" pitchFamily="2" charset="-79"/>
              </a:endParaRPr>
            </a:p>
          </p:txBody>
        </p:sp>
      </p:grp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7FF20596-2042-C1BA-8C47-7997B255FD9B}"/>
              </a:ext>
            </a:extLst>
          </p:cNvPr>
          <p:cNvSpPr txBox="1">
            <a:spLocks/>
          </p:cNvSpPr>
          <p:nvPr/>
        </p:nvSpPr>
        <p:spPr bwMode="auto">
          <a:xfrm>
            <a:off x="728969" y="1366733"/>
            <a:ext cx="2808312" cy="553426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457200" indent="-22860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4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914400" indent="-22860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4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1371600" indent="-22860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4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1828800" indent="-22860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4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1400" b="1" dirty="0">
                <a:solidFill>
                  <a:srgbClr val="48825E"/>
                </a:solidFill>
              </a:rPr>
              <a:t>ЛАГЕРЯ С ДНЕВНЫМ ПРЕБЫВАНИЕМ ДЕТЕЙ</a:t>
            </a:r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EBAECD99-947C-C5D9-CD31-E61BFC3B2903}"/>
              </a:ext>
            </a:extLst>
          </p:cNvPr>
          <p:cNvSpPr txBox="1">
            <a:spLocks/>
          </p:cNvSpPr>
          <p:nvPr/>
        </p:nvSpPr>
        <p:spPr bwMode="auto">
          <a:xfrm>
            <a:off x="508001" y="2411026"/>
            <a:ext cx="4116127" cy="1306750"/>
          </a:xfrm>
          <a:prstGeom prst="rect">
            <a:avLst/>
          </a:prstGeom>
          <a:solidFill>
            <a:schemeClr val="bg1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altLang="ru-RU" sz="1600" dirty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/>
              </a:rPr>
              <a:t>Всего отдохнуло </a:t>
            </a:r>
            <a:r>
              <a:rPr lang="ru-RU" altLang="ru-RU" sz="28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/>
              </a:rPr>
              <a:t>114 106 </a:t>
            </a:r>
            <a:r>
              <a:rPr lang="ru-RU" altLang="ru-RU" sz="1600" dirty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/>
              </a:rPr>
              <a:t>детей, в том числе </a:t>
            </a:r>
            <a:r>
              <a:rPr lang="ru-RU" altLang="ru-RU" sz="28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/>
              </a:rPr>
              <a:t>23 864 </a:t>
            </a:r>
            <a:r>
              <a:rPr lang="ru-RU" altLang="ru-RU" sz="1600" dirty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/>
              </a:rPr>
              <a:t>школьника из категории детей, находящихся в ТЖС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18994954-1047-ECCD-3486-368FAEEEC81C}"/>
              </a:ext>
            </a:extLst>
          </p:cNvPr>
          <p:cNvSpPr txBox="1">
            <a:spLocks/>
          </p:cNvSpPr>
          <p:nvPr/>
        </p:nvSpPr>
        <p:spPr bwMode="auto">
          <a:xfrm>
            <a:off x="6736184" y="4072548"/>
            <a:ext cx="2808312" cy="553426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457200" indent="-22860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4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914400" indent="-22860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4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1371600" indent="-22860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4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1828800" indent="-22860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4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1400" b="1" dirty="0">
                <a:solidFill>
                  <a:srgbClr val="48825E"/>
                </a:solidFill>
              </a:rPr>
              <a:t>ПАЛАТОЧНЫЕ ЛАГЕРЯ</a:t>
            </a:r>
          </a:p>
        </p:txBody>
      </p:sp>
    </p:spTree>
    <p:extLst>
      <p:ext uri="{BB962C8B-B14F-4D97-AF65-F5344CB8AC3E}">
        <p14:creationId xmlns:p14="http://schemas.microsoft.com/office/powerpoint/2010/main" val="2031744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543E87-22D1-4873-8F5B-D2F338633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28600"/>
            <a:ext cx="8820472" cy="9525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>
              <a:defRPr/>
            </a:pPr>
            <a:r>
              <a:rPr lang="ru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Times New Roman" pitchFamily="18" charset="0"/>
              </a:rPr>
              <a:t>Мониторинговые исследования в сфере отдыха и оздоровления детей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ea typeface="+mn-ea"/>
              <a:cs typeface="Times New Roman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28CD024-2A78-4C9C-BC0B-62050250B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5D89CD-A2A5-4492-A365-3F1647DE52EB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  <p:grpSp>
        <p:nvGrpSpPr>
          <p:cNvPr id="494" name="Group 508">
            <a:extLst>
              <a:ext uri="{FF2B5EF4-FFF2-40B4-BE49-F238E27FC236}">
                <a16:creationId xmlns:a16="http://schemas.microsoft.com/office/drawing/2014/main" id="{C8C6286E-608E-2E63-CEE2-391FA1EC86C6}"/>
              </a:ext>
            </a:extLst>
          </p:cNvPr>
          <p:cNvGrpSpPr/>
          <p:nvPr/>
        </p:nvGrpSpPr>
        <p:grpSpPr>
          <a:xfrm>
            <a:off x="615504" y="1048932"/>
            <a:ext cx="3712630" cy="646331"/>
            <a:chOff x="8291800" y="1588248"/>
            <a:chExt cx="3712630" cy="646331"/>
          </a:xfrm>
        </p:grpSpPr>
        <p:sp>
          <p:nvSpPr>
            <p:cNvPr id="495" name="Freeform 163">
              <a:extLst>
                <a:ext uri="{FF2B5EF4-FFF2-40B4-BE49-F238E27FC236}">
                  <a16:creationId xmlns:a16="http://schemas.microsoft.com/office/drawing/2014/main" id="{0971F414-A67D-1605-8A67-D2A14A0B91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91800" y="1653289"/>
              <a:ext cx="298748" cy="230613"/>
            </a:xfrm>
            <a:custGeom>
              <a:avLst/>
              <a:gdLst>
                <a:gd name="T0" fmla="*/ 38 w 48"/>
                <a:gd name="T1" fmla="*/ 30 h 37"/>
                <a:gd name="T2" fmla="*/ 30 w 48"/>
                <a:gd name="T3" fmla="*/ 37 h 37"/>
                <a:gd name="T4" fmla="*/ 8 w 48"/>
                <a:gd name="T5" fmla="*/ 37 h 37"/>
                <a:gd name="T6" fmla="*/ 0 w 48"/>
                <a:gd name="T7" fmla="*/ 30 h 37"/>
                <a:gd name="T8" fmla="*/ 0 w 48"/>
                <a:gd name="T9" fmla="*/ 7 h 37"/>
                <a:gd name="T10" fmla="*/ 8 w 48"/>
                <a:gd name="T11" fmla="*/ 0 h 37"/>
                <a:gd name="T12" fmla="*/ 30 w 48"/>
                <a:gd name="T13" fmla="*/ 0 h 37"/>
                <a:gd name="T14" fmla="*/ 33 w 48"/>
                <a:gd name="T15" fmla="*/ 0 h 37"/>
                <a:gd name="T16" fmla="*/ 34 w 48"/>
                <a:gd name="T17" fmla="*/ 1 h 37"/>
                <a:gd name="T18" fmla="*/ 34 w 48"/>
                <a:gd name="T19" fmla="*/ 2 h 37"/>
                <a:gd name="T20" fmla="*/ 32 w 48"/>
                <a:gd name="T21" fmla="*/ 3 h 37"/>
                <a:gd name="T22" fmla="*/ 31 w 48"/>
                <a:gd name="T23" fmla="*/ 3 h 37"/>
                <a:gd name="T24" fmla="*/ 30 w 48"/>
                <a:gd name="T25" fmla="*/ 3 h 37"/>
                <a:gd name="T26" fmla="*/ 8 w 48"/>
                <a:gd name="T27" fmla="*/ 3 h 37"/>
                <a:gd name="T28" fmla="*/ 4 w 48"/>
                <a:gd name="T29" fmla="*/ 7 h 37"/>
                <a:gd name="T30" fmla="*/ 4 w 48"/>
                <a:gd name="T31" fmla="*/ 30 h 37"/>
                <a:gd name="T32" fmla="*/ 8 w 48"/>
                <a:gd name="T33" fmla="*/ 34 h 37"/>
                <a:gd name="T34" fmla="*/ 30 w 48"/>
                <a:gd name="T35" fmla="*/ 34 h 37"/>
                <a:gd name="T36" fmla="*/ 34 w 48"/>
                <a:gd name="T37" fmla="*/ 30 h 37"/>
                <a:gd name="T38" fmla="*/ 34 w 48"/>
                <a:gd name="T39" fmla="*/ 26 h 37"/>
                <a:gd name="T40" fmla="*/ 35 w 48"/>
                <a:gd name="T41" fmla="*/ 26 h 37"/>
                <a:gd name="T42" fmla="*/ 36 w 48"/>
                <a:gd name="T43" fmla="*/ 24 h 37"/>
                <a:gd name="T44" fmla="*/ 37 w 48"/>
                <a:gd name="T45" fmla="*/ 24 h 37"/>
                <a:gd name="T46" fmla="*/ 38 w 48"/>
                <a:gd name="T47" fmla="*/ 25 h 37"/>
                <a:gd name="T48" fmla="*/ 38 w 48"/>
                <a:gd name="T49" fmla="*/ 30 h 37"/>
                <a:gd name="T50" fmla="*/ 43 w 48"/>
                <a:gd name="T51" fmla="*/ 13 h 37"/>
                <a:gd name="T52" fmla="*/ 25 w 48"/>
                <a:gd name="T53" fmla="*/ 31 h 37"/>
                <a:gd name="T54" fmla="*/ 17 w 48"/>
                <a:gd name="T55" fmla="*/ 31 h 37"/>
                <a:gd name="T56" fmla="*/ 17 w 48"/>
                <a:gd name="T57" fmla="*/ 23 h 37"/>
                <a:gd name="T58" fmla="*/ 35 w 48"/>
                <a:gd name="T59" fmla="*/ 5 h 37"/>
                <a:gd name="T60" fmla="*/ 43 w 48"/>
                <a:gd name="T61" fmla="*/ 13 h 37"/>
                <a:gd name="T62" fmla="*/ 27 w 48"/>
                <a:gd name="T63" fmla="*/ 25 h 37"/>
                <a:gd name="T64" fmla="*/ 23 w 48"/>
                <a:gd name="T65" fmla="*/ 21 h 37"/>
                <a:gd name="T66" fmla="*/ 20 w 48"/>
                <a:gd name="T67" fmla="*/ 24 h 37"/>
                <a:gd name="T68" fmla="*/ 20 w 48"/>
                <a:gd name="T69" fmla="*/ 25 h 37"/>
                <a:gd name="T70" fmla="*/ 22 w 48"/>
                <a:gd name="T71" fmla="*/ 25 h 37"/>
                <a:gd name="T72" fmla="*/ 22 w 48"/>
                <a:gd name="T73" fmla="*/ 28 h 37"/>
                <a:gd name="T74" fmla="*/ 24 w 48"/>
                <a:gd name="T75" fmla="*/ 28 h 37"/>
                <a:gd name="T76" fmla="*/ 27 w 48"/>
                <a:gd name="T77" fmla="*/ 25 h 37"/>
                <a:gd name="T78" fmla="*/ 35 w 48"/>
                <a:gd name="T79" fmla="*/ 9 h 37"/>
                <a:gd name="T80" fmla="*/ 25 w 48"/>
                <a:gd name="T81" fmla="*/ 18 h 37"/>
                <a:gd name="T82" fmla="*/ 25 w 48"/>
                <a:gd name="T83" fmla="*/ 19 h 37"/>
                <a:gd name="T84" fmla="*/ 26 w 48"/>
                <a:gd name="T85" fmla="*/ 19 h 37"/>
                <a:gd name="T86" fmla="*/ 36 w 48"/>
                <a:gd name="T87" fmla="*/ 10 h 37"/>
                <a:gd name="T88" fmla="*/ 36 w 48"/>
                <a:gd name="T89" fmla="*/ 9 h 37"/>
                <a:gd name="T90" fmla="*/ 35 w 48"/>
                <a:gd name="T91" fmla="*/ 9 h 37"/>
                <a:gd name="T92" fmla="*/ 45 w 48"/>
                <a:gd name="T93" fmla="*/ 11 h 37"/>
                <a:gd name="T94" fmla="*/ 37 w 48"/>
                <a:gd name="T95" fmla="*/ 3 h 37"/>
                <a:gd name="T96" fmla="*/ 39 w 48"/>
                <a:gd name="T97" fmla="*/ 1 h 37"/>
                <a:gd name="T98" fmla="*/ 43 w 48"/>
                <a:gd name="T99" fmla="*/ 1 h 37"/>
                <a:gd name="T100" fmla="*/ 47 w 48"/>
                <a:gd name="T101" fmla="*/ 5 h 37"/>
                <a:gd name="T102" fmla="*/ 47 w 48"/>
                <a:gd name="T103" fmla="*/ 8 h 37"/>
                <a:gd name="T104" fmla="*/ 45 w 48"/>
                <a:gd name="T105" fmla="*/ 1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8" h="37">
                  <a:moveTo>
                    <a:pt x="38" y="30"/>
                  </a:moveTo>
                  <a:cubicBezTo>
                    <a:pt x="38" y="34"/>
                    <a:pt x="34" y="37"/>
                    <a:pt x="30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4" y="37"/>
                    <a:pt x="0" y="34"/>
                    <a:pt x="0" y="3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1" y="0"/>
                    <a:pt x="32" y="0"/>
                    <a:pt x="33" y="0"/>
                  </a:cubicBezTo>
                  <a:cubicBezTo>
                    <a:pt x="34" y="0"/>
                    <a:pt x="34" y="1"/>
                    <a:pt x="34" y="1"/>
                  </a:cubicBezTo>
                  <a:cubicBezTo>
                    <a:pt x="34" y="1"/>
                    <a:pt x="34" y="2"/>
                    <a:pt x="34" y="2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3"/>
                    <a:pt x="32" y="3"/>
                    <a:pt x="31" y="3"/>
                  </a:cubicBezTo>
                  <a:cubicBezTo>
                    <a:pt x="31" y="3"/>
                    <a:pt x="31" y="3"/>
                    <a:pt x="30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6" y="3"/>
                    <a:pt x="4" y="5"/>
                    <a:pt x="4" y="7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2"/>
                    <a:pt x="6" y="34"/>
                    <a:pt x="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3" y="34"/>
                    <a:pt x="34" y="32"/>
                    <a:pt x="34" y="30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6"/>
                    <a:pt x="35" y="26"/>
                    <a:pt x="35" y="26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8" y="24"/>
                    <a:pt x="38" y="24"/>
                    <a:pt x="38" y="25"/>
                  </a:cubicBezTo>
                  <a:lnTo>
                    <a:pt x="38" y="30"/>
                  </a:lnTo>
                  <a:close/>
                  <a:moveTo>
                    <a:pt x="43" y="13"/>
                  </a:moveTo>
                  <a:cubicBezTo>
                    <a:pt x="25" y="31"/>
                    <a:pt x="25" y="31"/>
                    <a:pt x="25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35" y="5"/>
                    <a:pt x="35" y="5"/>
                    <a:pt x="35" y="5"/>
                  </a:cubicBezTo>
                  <a:lnTo>
                    <a:pt x="43" y="13"/>
                  </a:lnTo>
                  <a:close/>
                  <a:moveTo>
                    <a:pt x="27" y="25"/>
                  </a:moveTo>
                  <a:cubicBezTo>
                    <a:pt x="23" y="21"/>
                    <a:pt x="23" y="21"/>
                    <a:pt x="23" y="21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4" y="28"/>
                    <a:pt x="24" y="28"/>
                    <a:pt x="24" y="28"/>
                  </a:cubicBezTo>
                  <a:lnTo>
                    <a:pt x="27" y="25"/>
                  </a:lnTo>
                  <a:close/>
                  <a:moveTo>
                    <a:pt x="35" y="9"/>
                  </a:move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9"/>
                    <a:pt x="25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5" y="8"/>
                    <a:pt x="35" y="8"/>
                    <a:pt x="35" y="9"/>
                  </a:cubicBezTo>
                  <a:close/>
                  <a:moveTo>
                    <a:pt x="45" y="11"/>
                  </a:moveTo>
                  <a:cubicBezTo>
                    <a:pt x="37" y="3"/>
                    <a:pt x="37" y="3"/>
                    <a:pt x="37" y="3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40" y="0"/>
                    <a:pt x="42" y="0"/>
                    <a:pt x="43" y="1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8" y="6"/>
                    <a:pt x="48" y="7"/>
                    <a:pt x="47" y="8"/>
                  </a:cubicBezTo>
                  <a:lnTo>
                    <a:pt x="45" y="11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96" name="组合 95">
              <a:extLst>
                <a:ext uri="{FF2B5EF4-FFF2-40B4-BE49-F238E27FC236}">
                  <a16:creationId xmlns:a16="http://schemas.microsoft.com/office/drawing/2014/main" id="{672850EC-2338-B1E4-B87F-50B76BC8DB85}"/>
                </a:ext>
              </a:extLst>
            </p:cNvPr>
            <p:cNvGrpSpPr/>
            <p:nvPr/>
          </p:nvGrpSpPr>
          <p:grpSpPr>
            <a:xfrm>
              <a:off x="8648131" y="1588248"/>
              <a:ext cx="3356299" cy="646331"/>
              <a:chOff x="1179498" y="1194144"/>
              <a:chExt cx="3356299" cy="646331"/>
            </a:xfrm>
          </p:grpSpPr>
          <p:sp>
            <p:nvSpPr>
              <p:cNvPr id="497" name="文本框 2">
                <a:extLst>
                  <a:ext uri="{FF2B5EF4-FFF2-40B4-BE49-F238E27FC236}">
                    <a16:creationId xmlns:a16="http://schemas.microsoft.com/office/drawing/2014/main" id="{406E77BE-F362-9880-03DF-77213207A74F}"/>
                  </a:ext>
                </a:extLst>
              </p:cNvPr>
              <p:cNvSpPr txBox="1"/>
              <p:nvPr/>
            </p:nvSpPr>
            <p:spPr>
              <a:xfrm>
                <a:off x="1179498" y="1194144"/>
                <a:ext cx="335629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ru-RU" altLang="zh-CN" b="1" dirty="0">
                    <a:solidFill>
                      <a:srgbClr val="C00000"/>
                    </a:solidFill>
                  </a:rPr>
                  <a:t>Туристические походы</a:t>
                </a:r>
                <a:endParaRPr lang="en-US" altLang="zh-CN" b="1" dirty="0">
                  <a:solidFill>
                    <a:srgbClr val="C00000"/>
                  </a:solidFill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b="1" i="0" u="none" strike="noStrike" kern="1200" cap="none" spc="30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cxnSp>
            <p:nvCxnSpPr>
              <p:cNvPr id="499" name="直接连接符 5">
                <a:extLst>
                  <a:ext uri="{FF2B5EF4-FFF2-40B4-BE49-F238E27FC236}">
                    <a16:creationId xmlns:a16="http://schemas.microsoft.com/office/drawing/2014/main" id="{4E6E9BA7-7EEA-7E17-B08D-8FD02CDDBF3E}"/>
                  </a:ext>
                </a:extLst>
              </p:cNvPr>
              <p:cNvCxnSpPr/>
              <p:nvPr/>
            </p:nvCxnSpPr>
            <p:spPr>
              <a:xfrm>
                <a:off x="1213979" y="1595515"/>
                <a:ext cx="235878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0" name="直接连接符 54">
                <a:extLst>
                  <a:ext uri="{FF2B5EF4-FFF2-40B4-BE49-F238E27FC236}">
                    <a16:creationId xmlns:a16="http://schemas.microsoft.com/office/drawing/2014/main" id="{8F89DCAC-BE87-D3AF-0AE1-C2949B7D7D40}"/>
                  </a:ext>
                </a:extLst>
              </p:cNvPr>
              <p:cNvCxnSpPr/>
              <p:nvPr/>
            </p:nvCxnSpPr>
            <p:spPr>
              <a:xfrm>
                <a:off x="1213979" y="1644435"/>
                <a:ext cx="817523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03" name="Заголовок 1">
            <a:extLst>
              <a:ext uri="{FF2B5EF4-FFF2-40B4-BE49-F238E27FC236}">
                <a16:creationId xmlns:a16="http://schemas.microsoft.com/office/drawing/2014/main" id="{CF58E7D7-8D35-B282-FD21-06E139F73C76}"/>
              </a:ext>
            </a:extLst>
          </p:cNvPr>
          <p:cNvSpPr txBox="1">
            <a:spLocks/>
          </p:cNvSpPr>
          <p:nvPr/>
        </p:nvSpPr>
        <p:spPr bwMode="auto">
          <a:xfrm>
            <a:off x="381732" y="4172262"/>
            <a:ext cx="4283968" cy="952500"/>
          </a:xfrm>
          <a:prstGeom prst="rect">
            <a:avLst/>
          </a:prstGeom>
          <a:solidFill>
            <a:schemeClr val="bg1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altLang="ru-RU" sz="1600" dirty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/>
              </a:rPr>
              <a:t>Показатель перевыполнен:</a:t>
            </a:r>
          </a:p>
          <a:p>
            <a:pPr algn="just">
              <a:defRPr/>
            </a:pPr>
            <a:r>
              <a:rPr lang="ru-RU" altLang="ru-RU" sz="1600" dirty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/>
              </a:rPr>
              <a:t>ГО Староуткинск (на 167%), Алапаевское МО (на 35%), Камышловский МР (на 23%), </a:t>
            </a:r>
            <a:r>
              <a:rPr lang="ru-RU" altLang="ru-RU" sz="1600" dirty="0" err="1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/>
              </a:rPr>
              <a:t>Ивдельский</a:t>
            </a:r>
            <a:r>
              <a:rPr lang="ru-RU" altLang="ru-RU" sz="1600" dirty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/>
              </a:rPr>
              <a:t> ГО (на 13%) </a:t>
            </a:r>
          </a:p>
        </p:txBody>
      </p:sp>
      <p:pic>
        <p:nvPicPr>
          <p:cNvPr id="506" name="Рисунок 505">
            <a:extLst>
              <a:ext uri="{FF2B5EF4-FFF2-40B4-BE49-F238E27FC236}">
                <a16:creationId xmlns:a16="http://schemas.microsoft.com/office/drawing/2014/main" id="{44AEDE92-32B4-ACA9-C899-514D97AC29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80" y="1613789"/>
            <a:ext cx="4248472" cy="23608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07" name="Group 508">
            <a:extLst>
              <a:ext uri="{FF2B5EF4-FFF2-40B4-BE49-F238E27FC236}">
                <a16:creationId xmlns:a16="http://schemas.microsoft.com/office/drawing/2014/main" id="{FE79D07D-4C84-9070-293D-84F38102221E}"/>
              </a:ext>
            </a:extLst>
          </p:cNvPr>
          <p:cNvGrpSpPr/>
          <p:nvPr/>
        </p:nvGrpSpPr>
        <p:grpSpPr>
          <a:xfrm>
            <a:off x="5512050" y="1051331"/>
            <a:ext cx="4388777" cy="646331"/>
            <a:chOff x="8291800" y="1588248"/>
            <a:chExt cx="4388777" cy="646331"/>
          </a:xfrm>
        </p:grpSpPr>
        <p:sp>
          <p:nvSpPr>
            <p:cNvPr id="508" name="Freeform 163">
              <a:extLst>
                <a:ext uri="{FF2B5EF4-FFF2-40B4-BE49-F238E27FC236}">
                  <a16:creationId xmlns:a16="http://schemas.microsoft.com/office/drawing/2014/main" id="{DC95FC83-7618-B2EA-1D73-B462F897BF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91800" y="1653289"/>
              <a:ext cx="298748" cy="230613"/>
            </a:xfrm>
            <a:custGeom>
              <a:avLst/>
              <a:gdLst>
                <a:gd name="T0" fmla="*/ 38 w 48"/>
                <a:gd name="T1" fmla="*/ 30 h 37"/>
                <a:gd name="T2" fmla="*/ 30 w 48"/>
                <a:gd name="T3" fmla="*/ 37 h 37"/>
                <a:gd name="T4" fmla="*/ 8 w 48"/>
                <a:gd name="T5" fmla="*/ 37 h 37"/>
                <a:gd name="T6" fmla="*/ 0 w 48"/>
                <a:gd name="T7" fmla="*/ 30 h 37"/>
                <a:gd name="T8" fmla="*/ 0 w 48"/>
                <a:gd name="T9" fmla="*/ 7 h 37"/>
                <a:gd name="T10" fmla="*/ 8 w 48"/>
                <a:gd name="T11" fmla="*/ 0 h 37"/>
                <a:gd name="T12" fmla="*/ 30 w 48"/>
                <a:gd name="T13" fmla="*/ 0 h 37"/>
                <a:gd name="T14" fmla="*/ 33 w 48"/>
                <a:gd name="T15" fmla="*/ 0 h 37"/>
                <a:gd name="T16" fmla="*/ 34 w 48"/>
                <a:gd name="T17" fmla="*/ 1 h 37"/>
                <a:gd name="T18" fmla="*/ 34 w 48"/>
                <a:gd name="T19" fmla="*/ 2 h 37"/>
                <a:gd name="T20" fmla="*/ 32 w 48"/>
                <a:gd name="T21" fmla="*/ 3 h 37"/>
                <a:gd name="T22" fmla="*/ 31 w 48"/>
                <a:gd name="T23" fmla="*/ 3 h 37"/>
                <a:gd name="T24" fmla="*/ 30 w 48"/>
                <a:gd name="T25" fmla="*/ 3 h 37"/>
                <a:gd name="T26" fmla="*/ 8 w 48"/>
                <a:gd name="T27" fmla="*/ 3 h 37"/>
                <a:gd name="T28" fmla="*/ 4 w 48"/>
                <a:gd name="T29" fmla="*/ 7 h 37"/>
                <a:gd name="T30" fmla="*/ 4 w 48"/>
                <a:gd name="T31" fmla="*/ 30 h 37"/>
                <a:gd name="T32" fmla="*/ 8 w 48"/>
                <a:gd name="T33" fmla="*/ 34 h 37"/>
                <a:gd name="T34" fmla="*/ 30 w 48"/>
                <a:gd name="T35" fmla="*/ 34 h 37"/>
                <a:gd name="T36" fmla="*/ 34 w 48"/>
                <a:gd name="T37" fmla="*/ 30 h 37"/>
                <a:gd name="T38" fmla="*/ 34 w 48"/>
                <a:gd name="T39" fmla="*/ 26 h 37"/>
                <a:gd name="T40" fmla="*/ 35 w 48"/>
                <a:gd name="T41" fmla="*/ 26 h 37"/>
                <a:gd name="T42" fmla="*/ 36 w 48"/>
                <a:gd name="T43" fmla="*/ 24 h 37"/>
                <a:gd name="T44" fmla="*/ 37 w 48"/>
                <a:gd name="T45" fmla="*/ 24 h 37"/>
                <a:gd name="T46" fmla="*/ 38 w 48"/>
                <a:gd name="T47" fmla="*/ 25 h 37"/>
                <a:gd name="T48" fmla="*/ 38 w 48"/>
                <a:gd name="T49" fmla="*/ 30 h 37"/>
                <a:gd name="T50" fmla="*/ 43 w 48"/>
                <a:gd name="T51" fmla="*/ 13 h 37"/>
                <a:gd name="T52" fmla="*/ 25 w 48"/>
                <a:gd name="T53" fmla="*/ 31 h 37"/>
                <a:gd name="T54" fmla="*/ 17 w 48"/>
                <a:gd name="T55" fmla="*/ 31 h 37"/>
                <a:gd name="T56" fmla="*/ 17 w 48"/>
                <a:gd name="T57" fmla="*/ 23 h 37"/>
                <a:gd name="T58" fmla="*/ 35 w 48"/>
                <a:gd name="T59" fmla="*/ 5 h 37"/>
                <a:gd name="T60" fmla="*/ 43 w 48"/>
                <a:gd name="T61" fmla="*/ 13 h 37"/>
                <a:gd name="T62" fmla="*/ 27 w 48"/>
                <a:gd name="T63" fmla="*/ 25 h 37"/>
                <a:gd name="T64" fmla="*/ 23 w 48"/>
                <a:gd name="T65" fmla="*/ 21 h 37"/>
                <a:gd name="T66" fmla="*/ 20 w 48"/>
                <a:gd name="T67" fmla="*/ 24 h 37"/>
                <a:gd name="T68" fmla="*/ 20 w 48"/>
                <a:gd name="T69" fmla="*/ 25 h 37"/>
                <a:gd name="T70" fmla="*/ 22 w 48"/>
                <a:gd name="T71" fmla="*/ 25 h 37"/>
                <a:gd name="T72" fmla="*/ 22 w 48"/>
                <a:gd name="T73" fmla="*/ 28 h 37"/>
                <a:gd name="T74" fmla="*/ 24 w 48"/>
                <a:gd name="T75" fmla="*/ 28 h 37"/>
                <a:gd name="T76" fmla="*/ 27 w 48"/>
                <a:gd name="T77" fmla="*/ 25 h 37"/>
                <a:gd name="T78" fmla="*/ 35 w 48"/>
                <a:gd name="T79" fmla="*/ 9 h 37"/>
                <a:gd name="T80" fmla="*/ 25 w 48"/>
                <a:gd name="T81" fmla="*/ 18 h 37"/>
                <a:gd name="T82" fmla="*/ 25 w 48"/>
                <a:gd name="T83" fmla="*/ 19 h 37"/>
                <a:gd name="T84" fmla="*/ 26 w 48"/>
                <a:gd name="T85" fmla="*/ 19 h 37"/>
                <a:gd name="T86" fmla="*/ 36 w 48"/>
                <a:gd name="T87" fmla="*/ 10 h 37"/>
                <a:gd name="T88" fmla="*/ 36 w 48"/>
                <a:gd name="T89" fmla="*/ 9 h 37"/>
                <a:gd name="T90" fmla="*/ 35 w 48"/>
                <a:gd name="T91" fmla="*/ 9 h 37"/>
                <a:gd name="T92" fmla="*/ 45 w 48"/>
                <a:gd name="T93" fmla="*/ 11 h 37"/>
                <a:gd name="T94" fmla="*/ 37 w 48"/>
                <a:gd name="T95" fmla="*/ 3 h 37"/>
                <a:gd name="T96" fmla="*/ 39 w 48"/>
                <a:gd name="T97" fmla="*/ 1 h 37"/>
                <a:gd name="T98" fmla="*/ 43 w 48"/>
                <a:gd name="T99" fmla="*/ 1 h 37"/>
                <a:gd name="T100" fmla="*/ 47 w 48"/>
                <a:gd name="T101" fmla="*/ 5 h 37"/>
                <a:gd name="T102" fmla="*/ 47 w 48"/>
                <a:gd name="T103" fmla="*/ 8 h 37"/>
                <a:gd name="T104" fmla="*/ 45 w 48"/>
                <a:gd name="T105" fmla="*/ 1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8" h="37">
                  <a:moveTo>
                    <a:pt x="38" y="30"/>
                  </a:moveTo>
                  <a:cubicBezTo>
                    <a:pt x="38" y="34"/>
                    <a:pt x="34" y="37"/>
                    <a:pt x="30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4" y="37"/>
                    <a:pt x="0" y="34"/>
                    <a:pt x="0" y="3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1" y="0"/>
                    <a:pt x="32" y="0"/>
                    <a:pt x="33" y="0"/>
                  </a:cubicBezTo>
                  <a:cubicBezTo>
                    <a:pt x="34" y="0"/>
                    <a:pt x="34" y="1"/>
                    <a:pt x="34" y="1"/>
                  </a:cubicBezTo>
                  <a:cubicBezTo>
                    <a:pt x="34" y="1"/>
                    <a:pt x="34" y="2"/>
                    <a:pt x="34" y="2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3"/>
                    <a:pt x="32" y="3"/>
                    <a:pt x="31" y="3"/>
                  </a:cubicBezTo>
                  <a:cubicBezTo>
                    <a:pt x="31" y="3"/>
                    <a:pt x="31" y="3"/>
                    <a:pt x="30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6" y="3"/>
                    <a:pt x="4" y="5"/>
                    <a:pt x="4" y="7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2"/>
                    <a:pt x="6" y="34"/>
                    <a:pt x="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3" y="34"/>
                    <a:pt x="34" y="32"/>
                    <a:pt x="34" y="30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6"/>
                    <a:pt x="35" y="26"/>
                    <a:pt x="35" y="26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8" y="24"/>
                    <a:pt x="38" y="24"/>
                    <a:pt x="38" y="25"/>
                  </a:cubicBezTo>
                  <a:lnTo>
                    <a:pt x="38" y="30"/>
                  </a:lnTo>
                  <a:close/>
                  <a:moveTo>
                    <a:pt x="43" y="13"/>
                  </a:moveTo>
                  <a:cubicBezTo>
                    <a:pt x="25" y="31"/>
                    <a:pt x="25" y="31"/>
                    <a:pt x="25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35" y="5"/>
                    <a:pt x="35" y="5"/>
                    <a:pt x="35" y="5"/>
                  </a:cubicBezTo>
                  <a:lnTo>
                    <a:pt x="43" y="13"/>
                  </a:lnTo>
                  <a:close/>
                  <a:moveTo>
                    <a:pt x="27" y="25"/>
                  </a:moveTo>
                  <a:cubicBezTo>
                    <a:pt x="23" y="21"/>
                    <a:pt x="23" y="21"/>
                    <a:pt x="23" y="21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4" y="28"/>
                    <a:pt x="24" y="28"/>
                    <a:pt x="24" y="28"/>
                  </a:cubicBezTo>
                  <a:lnTo>
                    <a:pt x="27" y="25"/>
                  </a:lnTo>
                  <a:close/>
                  <a:moveTo>
                    <a:pt x="35" y="9"/>
                  </a:move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9"/>
                    <a:pt x="25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5" y="8"/>
                    <a:pt x="35" y="8"/>
                    <a:pt x="35" y="9"/>
                  </a:cubicBezTo>
                  <a:close/>
                  <a:moveTo>
                    <a:pt x="45" y="11"/>
                  </a:moveTo>
                  <a:cubicBezTo>
                    <a:pt x="37" y="3"/>
                    <a:pt x="37" y="3"/>
                    <a:pt x="37" y="3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40" y="0"/>
                    <a:pt x="42" y="0"/>
                    <a:pt x="43" y="1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8" y="6"/>
                    <a:pt x="48" y="7"/>
                    <a:pt x="47" y="8"/>
                  </a:cubicBezTo>
                  <a:lnTo>
                    <a:pt x="45" y="11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09" name="组合 95">
              <a:extLst>
                <a:ext uri="{FF2B5EF4-FFF2-40B4-BE49-F238E27FC236}">
                  <a16:creationId xmlns:a16="http://schemas.microsoft.com/office/drawing/2014/main" id="{1BB3DC5E-68B9-043A-4FA3-16A08F0C4850}"/>
                </a:ext>
              </a:extLst>
            </p:cNvPr>
            <p:cNvGrpSpPr/>
            <p:nvPr/>
          </p:nvGrpSpPr>
          <p:grpSpPr>
            <a:xfrm>
              <a:off x="8648131" y="1588248"/>
              <a:ext cx="4032446" cy="646331"/>
              <a:chOff x="1179498" y="1194144"/>
              <a:chExt cx="4032446" cy="646331"/>
            </a:xfrm>
          </p:grpSpPr>
          <p:sp>
            <p:nvSpPr>
              <p:cNvPr id="510" name="文本框 2">
                <a:extLst>
                  <a:ext uri="{FF2B5EF4-FFF2-40B4-BE49-F238E27FC236}">
                    <a16:creationId xmlns:a16="http://schemas.microsoft.com/office/drawing/2014/main" id="{1CB87E49-807C-8F9C-CCC8-9E91ABF1593C}"/>
                  </a:ext>
                </a:extLst>
              </p:cNvPr>
              <p:cNvSpPr txBox="1"/>
              <p:nvPr/>
            </p:nvSpPr>
            <p:spPr>
              <a:xfrm>
                <a:off x="1179498" y="1194144"/>
                <a:ext cx="403244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ru-RU" altLang="zh-CN" b="1" dirty="0">
                    <a:solidFill>
                      <a:srgbClr val="C00000"/>
                    </a:solidFill>
                  </a:rPr>
                  <a:t>Малозатратные формы отдыха</a:t>
                </a:r>
                <a:endParaRPr lang="en-US" altLang="zh-CN" b="1" dirty="0">
                  <a:solidFill>
                    <a:srgbClr val="C00000"/>
                  </a:solidFill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b="1" i="0" u="none" strike="noStrike" kern="1200" cap="none" spc="30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cxnSp>
            <p:nvCxnSpPr>
              <p:cNvPr id="511" name="直接连接符 5">
                <a:extLst>
                  <a:ext uri="{FF2B5EF4-FFF2-40B4-BE49-F238E27FC236}">
                    <a16:creationId xmlns:a16="http://schemas.microsoft.com/office/drawing/2014/main" id="{7C03BE8D-85F2-EE13-5155-965013C15039}"/>
                  </a:ext>
                </a:extLst>
              </p:cNvPr>
              <p:cNvCxnSpPr/>
              <p:nvPr/>
            </p:nvCxnSpPr>
            <p:spPr>
              <a:xfrm>
                <a:off x="1213979" y="1595515"/>
                <a:ext cx="235878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" name="直接连接符 54">
                <a:extLst>
                  <a:ext uri="{FF2B5EF4-FFF2-40B4-BE49-F238E27FC236}">
                    <a16:creationId xmlns:a16="http://schemas.microsoft.com/office/drawing/2014/main" id="{5CC00823-9CCD-9AF9-6EB3-95D7B1C41DFE}"/>
                  </a:ext>
                </a:extLst>
              </p:cNvPr>
              <p:cNvCxnSpPr/>
              <p:nvPr/>
            </p:nvCxnSpPr>
            <p:spPr>
              <a:xfrm>
                <a:off x="1213979" y="1644435"/>
                <a:ext cx="817523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515" name="Рисунок 514">
            <a:extLst>
              <a:ext uri="{FF2B5EF4-FFF2-40B4-BE49-F238E27FC236}">
                <a16:creationId xmlns:a16="http://schemas.microsoft.com/office/drawing/2014/main" id="{57600F11-8908-48BF-655B-8D30D19096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562" y="1613789"/>
            <a:ext cx="4211957" cy="23320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16" name="Заголовок 1">
            <a:extLst>
              <a:ext uri="{FF2B5EF4-FFF2-40B4-BE49-F238E27FC236}">
                <a16:creationId xmlns:a16="http://schemas.microsoft.com/office/drawing/2014/main" id="{583A8386-EBE8-9668-58FC-BB5B57715F8C}"/>
              </a:ext>
            </a:extLst>
          </p:cNvPr>
          <p:cNvSpPr txBox="1">
            <a:spLocks/>
          </p:cNvSpPr>
          <p:nvPr/>
        </p:nvSpPr>
        <p:spPr bwMode="auto">
          <a:xfrm>
            <a:off x="5152007" y="4106920"/>
            <a:ext cx="4748819" cy="1017842"/>
          </a:xfrm>
          <a:prstGeom prst="rect">
            <a:avLst/>
          </a:prstGeom>
          <a:solidFill>
            <a:schemeClr val="bg1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altLang="ru-RU" sz="1600" b="1" dirty="0">
                <a:solidFill>
                  <a:srgbClr val="C00000"/>
                </a:solidFill>
                <a:latin typeface="+mn-lt"/>
                <a:cs typeface="Times New Roman"/>
              </a:rPr>
              <a:t>Низкий показатель:</a:t>
            </a:r>
          </a:p>
          <a:p>
            <a:pPr algn="just">
              <a:defRPr/>
            </a:pPr>
            <a:r>
              <a:rPr lang="ru-RU" altLang="ru-RU" sz="1200" dirty="0">
                <a:solidFill>
                  <a:srgbClr val="C00000"/>
                </a:solidFill>
                <a:latin typeface="+mn-lt"/>
                <a:cs typeface="Times New Roman"/>
              </a:rPr>
              <a:t>ГО Среднеуральск (42%), Невьянский ГО (50%), Камышловский ГО (54%), </a:t>
            </a:r>
            <a:r>
              <a:rPr lang="ru-RU" altLang="ru-RU" sz="1200" dirty="0" err="1">
                <a:solidFill>
                  <a:srgbClr val="C00000"/>
                </a:solidFill>
                <a:latin typeface="+mn-lt"/>
                <a:cs typeface="Times New Roman"/>
              </a:rPr>
              <a:t>Горноуральский</a:t>
            </a:r>
            <a:r>
              <a:rPr lang="ru-RU" altLang="ru-RU" sz="1200" dirty="0">
                <a:solidFill>
                  <a:srgbClr val="C00000"/>
                </a:solidFill>
                <a:latin typeface="+mn-lt"/>
                <a:cs typeface="Times New Roman"/>
              </a:rPr>
              <a:t> ГО (67%), ГО Первоуральск (0%), ГО Заречный (0%), МО Красноуфимский округ (0%)</a:t>
            </a:r>
          </a:p>
        </p:txBody>
      </p:sp>
    </p:spTree>
    <p:extLst>
      <p:ext uri="{BB962C8B-B14F-4D97-AF65-F5344CB8AC3E}">
        <p14:creationId xmlns:p14="http://schemas.microsoft.com/office/powerpoint/2010/main" val="2338474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2A538A-B87C-49A5-BE1A-0DDE8E94A2B8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Особенности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программ детского отдыха</a:t>
            </a:r>
            <a:endParaRPr lang="ru-RU" sz="20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28C3CD8-269C-4628-82EC-D5CE41D82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5D89CD-A2A5-4492-A365-3F1647DE52EB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5817C8-23BB-43E5-A919-0BAC6DD9CE58}"/>
              </a:ext>
            </a:extLst>
          </p:cNvPr>
          <p:cNvSpPr txBox="1"/>
          <p:nvPr/>
        </p:nvSpPr>
        <p:spPr>
          <a:xfrm>
            <a:off x="333822" y="947178"/>
            <a:ext cx="34918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chemeClr val="accent2">
                    <a:lumMod val="50000"/>
                  </a:schemeClr>
                </a:solidFill>
              </a:rPr>
              <a:t>ДЕТСКИЙ ОТДЫХ КАК ПРОДОЛЖЕНИЕ ОБРАЗОВАТЕЛЬНОГО ПРОЦЕССА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6388F2E-22CD-EFE9-1D00-DC455D2483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09" y="2383851"/>
            <a:ext cx="4051874" cy="26522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4" name="文本框 52">
            <a:extLst>
              <a:ext uri="{FF2B5EF4-FFF2-40B4-BE49-F238E27FC236}">
                <a16:creationId xmlns:a16="http://schemas.microsoft.com/office/drawing/2014/main" id="{6FCB9DF6-79D2-C9F8-A5EE-7E6810854D88}"/>
              </a:ext>
            </a:extLst>
          </p:cNvPr>
          <p:cNvSpPr txBox="1"/>
          <p:nvPr/>
        </p:nvSpPr>
        <p:spPr>
          <a:xfrm>
            <a:off x="8814625" y="3477111"/>
            <a:ext cx="402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+mn-cs"/>
              </a:rPr>
              <a:t>3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5" name="文本框 52">
            <a:extLst>
              <a:ext uri="{FF2B5EF4-FFF2-40B4-BE49-F238E27FC236}">
                <a16:creationId xmlns:a16="http://schemas.microsoft.com/office/drawing/2014/main" id="{BE2D21B3-2311-4E0A-8E2D-A7C18AE8404F}"/>
              </a:ext>
            </a:extLst>
          </p:cNvPr>
          <p:cNvSpPr txBox="1"/>
          <p:nvPr/>
        </p:nvSpPr>
        <p:spPr>
          <a:xfrm>
            <a:off x="7295138" y="3640912"/>
            <a:ext cx="3417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+mn-cs"/>
              </a:rPr>
              <a:t>1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6" name="文本框 52">
            <a:extLst>
              <a:ext uri="{FF2B5EF4-FFF2-40B4-BE49-F238E27FC236}">
                <a16:creationId xmlns:a16="http://schemas.microsoft.com/office/drawing/2014/main" id="{F46EBBF6-5AFA-45A9-7FD4-54E0CFDC46E6}"/>
              </a:ext>
            </a:extLst>
          </p:cNvPr>
          <p:cNvSpPr txBox="1"/>
          <p:nvPr/>
        </p:nvSpPr>
        <p:spPr>
          <a:xfrm>
            <a:off x="8119879" y="2837272"/>
            <a:ext cx="3914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+mn-cs"/>
              </a:rPr>
              <a:t>2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7" name="文本框 52">
            <a:extLst>
              <a:ext uri="{FF2B5EF4-FFF2-40B4-BE49-F238E27FC236}">
                <a16:creationId xmlns:a16="http://schemas.microsoft.com/office/drawing/2014/main" id="{7357229F-480D-D421-4CE0-E3513A497531}"/>
              </a:ext>
            </a:extLst>
          </p:cNvPr>
          <p:cNvSpPr txBox="1"/>
          <p:nvPr/>
        </p:nvSpPr>
        <p:spPr>
          <a:xfrm>
            <a:off x="8055508" y="3979510"/>
            <a:ext cx="3914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+mn-cs"/>
              </a:rPr>
              <a:t>4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58" name="Group 508">
            <a:extLst>
              <a:ext uri="{FF2B5EF4-FFF2-40B4-BE49-F238E27FC236}">
                <a16:creationId xmlns:a16="http://schemas.microsoft.com/office/drawing/2014/main" id="{07190936-24AD-59A4-5C0A-F38AD162F4A5}"/>
              </a:ext>
            </a:extLst>
          </p:cNvPr>
          <p:cNvGrpSpPr/>
          <p:nvPr/>
        </p:nvGrpSpPr>
        <p:grpSpPr>
          <a:xfrm>
            <a:off x="4953227" y="1575030"/>
            <a:ext cx="4698773" cy="598838"/>
            <a:chOff x="8396894" y="1588248"/>
            <a:chExt cx="3607536" cy="598838"/>
          </a:xfrm>
        </p:grpSpPr>
        <p:sp>
          <p:nvSpPr>
            <p:cNvPr id="59" name="Freeform 163">
              <a:extLst>
                <a:ext uri="{FF2B5EF4-FFF2-40B4-BE49-F238E27FC236}">
                  <a16:creationId xmlns:a16="http://schemas.microsoft.com/office/drawing/2014/main" id="{ADFE03AF-859E-121B-F05C-F3CAE9C90F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96894" y="1661563"/>
              <a:ext cx="251237" cy="230613"/>
            </a:xfrm>
            <a:custGeom>
              <a:avLst/>
              <a:gdLst>
                <a:gd name="T0" fmla="*/ 38 w 48"/>
                <a:gd name="T1" fmla="*/ 30 h 37"/>
                <a:gd name="T2" fmla="*/ 30 w 48"/>
                <a:gd name="T3" fmla="*/ 37 h 37"/>
                <a:gd name="T4" fmla="*/ 8 w 48"/>
                <a:gd name="T5" fmla="*/ 37 h 37"/>
                <a:gd name="T6" fmla="*/ 0 w 48"/>
                <a:gd name="T7" fmla="*/ 30 h 37"/>
                <a:gd name="T8" fmla="*/ 0 w 48"/>
                <a:gd name="T9" fmla="*/ 7 h 37"/>
                <a:gd name="T10" fmla="*/ 8 w 48"/>
                <a:gd name="T11" fmla="*/ 0 h 37"/>
                <a:gd name="T12" fmla="*/ 30 w 48"/>
                <a:gd name="T13" fmla="*/ 0 h 37"/>
                <a:gd name="T14" fmla="*/ 33 w 48"/>
                <a:gd name="T15" fmla="*/ 0 h 37"/>
                <a:gd name="T16" fmla="*/ 34 w 48"/>
                <a:gd name="T17" fmla="*/ 1 h 37"/>
                <a:gd name="T18" fmla="*/ 34 w 48"/>
                <a:gd name="T19" fmla="*/ 2 h 37"/>
                <a:gd name="T20" fmla="*/ 32 w 48"/>
                <a:gd name="T21" fmla="*/ 3 h 37"/>
                <a:gd name="T22" fmla="*/ 31 w 48"/>
                <a:gd name="T23" fmla="*/ 3 h 37"/>
                <a:gd name="T24" fmla="*/ 30 w 48"/>
                <a:gd name="T25" fmla="*/ 3 h 37"/>
                <a:gd name="T26" fmla="*/ 8 w 48"/>
                <a:gd name="T27" fmla="*/ 3 h 37"/>
                <a:gd name="T28" fmla="*/ 4 w 48"/>
                <a:gd name="T29" fmla="*/ 7 h 37"/>
                <a:gd name="T30" fmla="*/ 4 w 48"/>
                <a:gd name="T31" fmla="*/ 30 h 37"/>
                <a:gd name="T32" fmla="*/ 8 w 48"/>
                <a:gd name="T33" fmla="*/ 34 h 37"/>
                <a:gd name="T34" fmla="*/ 30 w 48"/>
                <a:gd name="T35" fmla="*/ 34 h 37"/>
                <a:gd name="T36" fmla="*/ 34 w 48"/>
                <a:gd name="T37" fmla="*/ 30 h 37"/>
                <a:gd name="T38" fmla="*/ 34 w 48"/>
                <a:gd name="T39" fmla="*/ 26 h 37"/>
                <a:gd name="T40" fmla="*/ 35 w 48"/>
                <a:gd name="T41" fmla="*/ 26 h 37"/>
                <a:gd name="T42" fmla="*/ 36 w 48"/>
                <a:gd name="T43" fmla="*/ 24 h 37"/>
                <a:gd name="T44" fmla="*/ 37 w 48"/>
                <a:gd name="T45" fmla="*/ 24 h 37"/>
                <a:gd name="T46" fmla="*/ 38 w 48"/>
                <a:gd name="T47" fmla="*/ 25 h 37"/>
                <a:gd name="T48" fmla="*/ 38 w 48"/>
                <a:gd name="T49" fmla="*/ 30 h 37"/>
                <a:gd name="T50" fmla="*/ 43 w 48"/>
                <a:gd name="T51" fmla="*/ 13 h 37"/>
                <a:gd name="T52" fmla="*/ 25 w 48"/>
                <a:gd name="T53" fmla="*/ 31 h 37"/>
                <a:gd name="T54" fmla="*/ 17 w 48"/>
                <a:gd name="T55" fmla="*/ 31 h 37"/>
                <a:gd name="T56" fmla="*/ 17 w 48"/>
                <a:gd name="T57" fmla="*/ 23 h 37"/>
                <a:gd name="T58" fmla="*/ 35 w 48"/>
                <a:gd name="T59" fmla="*/ 5 h 37"/>
                <a:gd name="T60" fmla="*/ 43 w 48"/>
                <a:gd name="T61" fmla="*/ 13 h 37"/>
                <a:gd name="T62" fmla="*/ 27 w 48"/>
                <a:gd name="T63" fmla="*/ 25 h 37"/>
                <a:gd name="T64" fmla="*/ 23 w 48"/>
                <a:gd name="T65" fmla="*/ 21 h 37"/>
                <a:gd name="T66" fmla="*/ 20 w 48"/>
                <a:gd name="T67" fmla="*/ 24 h 37"/>
                <a:gd name="T68" fmla="*/ 20 w 48"/>
                <a:gd name="T69" fmla="*/ 25 h 37"/>
                <a:gd name="T70" fmla="*/ 22 w 48"/>
                <a:gd name="T71" fmla="*/ 25 h 37"/>
                <a:gd name="T72" fmla="*/ 22 w 48"/>
                <a:gd name="T73" fmla="*/ 28 h 37"/>
                <a:gd name="T74" fmla="*/ 24 w 48"/>
                <a:gd name="T75" fmla="*/ 28 h 37"/>
                <a:gd name="T76" fmla="*/ 27 w 48"/>
                <a:gd name="T77" fmla="*/ 25 h 37"/>
                <a:gd name="T78" fmla="*/ 35 w 48"/>
                <a:gd name="T79" fmla="*/ 9 h 37"/>
                <a:gd name="T80" fmla="*/ 25 w 48"/>
                <a:gd name="T81" fmla="*/ 18 h 37"/>
                <a:gd name="T82" fmla="*/ 25 w 48"/>
                <a:gd name="T83" fmla="*/ 19 h 37"/>
                <a:gd name="T84" fmla="*/ 26 w 48"/>
                <a:gd name="T85" fmla="*/ 19 h 37"/>
                <a:gd name="T86" fmla="*/ 36 w 48"/>
                <a:gd name="T87" fmla="*/ 10 h 37"/>
                <a:gd name="T88" fmla="*/ 36 w 48"/>
                <a:gd name="T89" fmla="*/ 9 h 37"/>
                <a:gd name="T90" fmla="*/ 35 w 48"/>
                <a:gd name="T91" fmla="*/ 9 h 37"/>
                <a:gd name="T92" fmla="*/ 45 w 48"/>
                <a:gd name="T93" fmla="*/ 11 h 37"/>
                <a:gd name="T94" fmla="*/ 37 w 48"/>
                <a:gd name="T95" fmla="*/ 3 h 37"/>
                <a:gd name="T96" fmla="*/ 39 w 48"/>
                <a:gd name="T97" fmla="*/ 1 h 37"/>
                <a:gd name="T98" fmla="*/ 43 w 48"/>
                <a:gd name="T99" fmla="*/ 1 h 37"/>
                <a:gd name="T100" fmla="*/ 47 w 48"/>
                <a:gd name="T101" fmla="*/ 5 h 37"/>
                <a:gd name="T102" fmla="*/ 47 w 48"/>
                <a:gd name="T103" fmla="*/ 8 h 37"/>
                <a:gd name="T104" fmla="*/ 45 w 48"/>
                <a:gd name="T105" fmla="*/ 1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8" h="37">
                  <a:moveTo>
                    <a:pt x="38" y="30"/>
                  </a:moveTo>
                  <a:cubicBezTo>
                    <a:pt x="38" y="34"/>
                    <a:pt x="34" y="37"/>
                    <a:pt x="30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4" y="37"/>
                    <a:pt x="0" y="34"/>
                    <a:pt x="0" y="3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1" y="0"/>
                    <a:pt x="32" y="0"/>
                    <a:pt x="33" y="0"/>
                  </a:cubicBezTo>
                  <a:cubicBezTo>
                    <a:pt x="34" y="0"/>
                    <a:pt x="34" y="1"/>
                    <a:pt x="34" y="1"/>
                  </a:cubicBezTo>
                  <a:cubicBezTo>
                    <a:pt x="34" y="1"/>
                    <a:pt x="34" y="2"/>
                    <a:pt x="34" y="2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3"/>
                    <a:pt x="32" y="3"/>
                    <a:pt x="31" y="3"/>
                  </a:cubicBezTo>
                  <a:cubicBezTo>
                    <a:pt x="31" y="3"/>
                    <a:pt x="31" y="3"/>
                    <a:pt x="30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6" y="3"/>
                    <a:pt x="4" y="5"/>
                    <a:pt x="4" y="7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2"/>
                    <a:pt x="6" y="34"/>
                    <a:pt x="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3" y="34"/>
                    <a:pt x="34" y="32"/>
                    <a:pt x="34" y="30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6"/>
                    <a:pt x="35" y="26"/>
                    <a:pt x="35" y="26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8" y="24"/>
                    <a:pt x="38" y="24"/>
                    <a:pt x="38" y="25"/>
                  </a:cubicBezTo>
                  <a:lnTo>
                    <a:pt x="38" y="30"/>
                  </a:lnTo>
                  <a:close/>
                  <a:moveTo>
                    <a:pt x="43" y="13"/>
                  </a:moveTo>
                  <a:cubicBezTo>
                    <a:pt x="25" y="31"/>
                    <a:pt x="25" y="31"/>
                    <a:pt x="25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35" y="5"/>
                    <a:pt x="35" y="5"/>
                    <a:pt x="35" y="5"/>
                  </a:cubicBezTo>
                  <a:lnTo>
                    <a:pt x="43" y="13"/>
                  </a:lnTo>
                  <a:close/>
                  <a:moveTo>
                    <a:pt x="27" y="25"/>
                  </a:moveTo>
                  <a:cubicBezTo>
                    <a:pt x="23" y="21"/>
                    <a:pt x="23" y="21"/>
                    <a:pt x="23" y="21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4" y="28"/>
                    <a:pt x="24" y="28"/>
                    <a:pt x="24" y="28"/>
                  </a:cubicBezTo>
                  <a:lnTo>
                    <a:pt x="27" y="25"/>
                  </a:lnTo>
                  <a:close/>
                  <a:moveTo>
                    <a:pt x="35" y="9"/>
                  </a:move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9"/>
                    <a:pt x="25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5" y="8"/>
                    <a:pt x="35" y="8"/>
                    <a:pt x="35" y="9"/>
                  </a:cubicBezTo>
                  <a:close/>
                  <a:moveTo>
                    <a:pt x="45" y="11"/>
                  </a:moveTo>
                  <a:cubicBezTo>
                    <a:pt x="37" y="3"/>
                    <a:pt x="37" y="3"/>
                    <a:pt x="37" y="3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40" y="0"/>
                    <a:pt x="42" y="0"/>
                    <a:pt x="43" y="1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8" y="6"/>
                    <a:pt x="48" y="7"/>
                    <a:pt x="47" y="8"/>
                  </a:cubicBezTo>
                  <a:lnTo>
                    <a:pt x="45" y="11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0" name="组合 95">
              <a:extLst>
                <a:ext uri="{FF2B5EF4-FFF2-40B4-BE49-F238E27FC236}">
                  <a16:creationId xmlns:a16="http://schemas.microsoft.com/office/drawing/2014/main" id="{1CC09910-4DF6-5F83-60CC-9AEAA8874178}"/>
                </a:ext>
              </a:extLst>
            </p:cNvPr>
            <p:cNvGrpSpPr/>
            <p:nvPr/>
          </p:nvGrpSpPr>
          <p:grpSpPr>
            <a:xfrm>
              <a:off x="8648131" y="1588248"/>
              <a:ext cx="3356299" cy="598838"/>
              <a:chOff x="1179498" y="1194144"/>
              <a:chExt cx="3356299" cy="598838"/>
            </a:xfrm>
          </p:grpSpPr>
          <p:sp>
            <p:nvSpPr>
              <p:cNvPr id="61" name="文本框 2">
                <a:extLst>
                  <a:ext uri="{FF2B5EF4-FFF2-40B4-BE49-F238E27FC236}">
                    <a16:creationId xmlns:a16="http://schemas.microsoft.com/office/drawing/2014/main" id="{417A7A22-F444-5071-9C30-202067288DA3}"/>
                  </a:ext>
                </a:extLst>
              </p:cNvPr>
              <p:cNvSpPr txBox="1"/>
              <p:nvPr/>
            </p:nvSpPr>
            <p:spPr>
              <a:xfrm>
                <a:off x="1179498" y="1194144"/>
                <a:ext cx="33562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ru-RU" altLang="zh-CN" sz="1400" b="1" dirty="0">
                    <a:solidFill>
                      <a:srgbClr val="C00000"/>
                    </a:solidFill>
                  </a:rPr>
                  <a:t>Преобладание программ социально-педагогической направленности</a:t>
                </a:r>
                <a:endParaRPr kumimoji="0" lang="zh-CN" altLang="en-US" sz="1400" b="1" i="0" u="none" strike="noStrike" kern="1200" cap="none" spc="30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cxnSp>
            <p:nvCxnSpPr>
              <p:cNvPr id="62" name="直接连接符 5">
                <a:extLst>
                  <a:ext uri="{FF2B5EF4-FFF2-40B4-BE49-F238E27FC236}">
                    <a16:creationId xmlns:a16="http://schemas.microsoft.com/office/drawing/2014/main" id="{E075F32F-0A5A-0078-0343-D4EC9A765FA1}"/>
                  </a:ext>
                </a:extLst>
              </p:cNvPr>
              <p:cNvCxnSpPr/>
              <p:nvPr/>
            </p:nvCxnSpPr>
            <p:spPr>
              <a:xfrm>
                <a:off x="1185916" y="1717364"/>
                <a:ext cx="235878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接连接符 54">
                <a:extLst>
                  <a:ext uri="{FF2B5EF4-FFF2-40B4-BE49-F238E27FC236}">
                    <a16:creationId xmlns:a16="http://schemas.microsoft.com/office/drawing/2014/main" id="{F82D6D89-2285-7A73-4BBA-C3EC110DF1D4}"/>
                  </a:ext>
                </a:extLst>
              </p:cNvPr>
              <p:cNvCxnSpPr/>
              <p:nvPr/>
            </p:nvCxnSpPr>
            <p:spPr>
              <a:xfrm>
                <a:off x="1179498" y="1792982"/>
                <a:ext cx="817523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2" name="Group 508">
            <a:extLst>
              <a:ext uri="{FF2B5EF4-FFF2-40B4-BE49-F238E27FC236}">
                <a16:creationId xmlns:a16="http://schemas.microsoft.com/office/drawing/2014/main" id="{E52E172A-CE09-3324-46D4-41DDE7D43E73}"/>
              </a:ext>
            </a:extLst>
          </p:cNvPr>
          <p:cNvGrpSpPr/>
          <p:nvPr/>
        </p:nvGrpSpPr>
        <p:grpSpPr>
          <a:xfrm>
            <a:off x="4964271" y="2383851"/>
            <a:ext cx="4698773" cy="598838"/>
            <a:chOff x="8396894" y="1588248"/>
            <a:chExt cx="3607536" cy="598838"/>
          </a:xfrm>
        </p:grpSpPr>
        <p:sp>
          <p:nvSpPr>
            <p:cNvPr id="73" name="Freeform 163">
              <a:extLst>
                <a:ext uri="{FF2B5EF4-FFF2-40B4-BE49-F238E27FC236}">
                  <a16:creationId xmlns:a16="http://schemas.microsoft.com/office/drawing/2014/main" id="{80618E48-DF7E-E09A-45DF-3EAAF9FEF9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96894" y="1661563"/>
              <a:ext cx="251237" cy="230613"/>
            </a:xfrm>
            <a:custGeom>
              <a:avLst/>
              <a:gdLst>
                <a:gd name="T0" fmla="*/ 38 w 48"/>
                <a:gd name="T1" fmla="*/ 30 h 37"/>
                <a:gd name="T2" fmla="*/ 30 w 48"/>
                <a:gd name="T3" fmla="*/ 37 h 37"/>
                <a:gd name="T4" fmla="*/ 8 w 48"/>
                <a:gd name="T5" fmla="*/ 37 h 37"/>
                <a:gd name="T6" fmla="*/ 0 w 48"/>
                <a:gd name="T7" fmla="*/ 30 h 37"/>
                <a:gd name="T8" fmla="*/ 0 w 48"/>
                <a:gd name="T9" fmla="*/ 7 h 37"/>
                <a:gd name="T10" fmla="*/ 8 w 48"/>
                <a:gd name="T11" fmla="*/ 0 h 37"/>
                <a:gd name="T12" fmla="*/ 30 w 48"/>
                <a:gd name="T13" fmla="*/ 0 h 37"/>
                <a:gd name="T14" fmla="*/ 33 w 48"/>
                <a:gd name="T15" fmla="*/ 0 h 37"/>
                <a:gd name="T16" fmla="*/ 34 w 48"/>
                <a:gd name="T17" fmla="*/ 1 h 37"/>
                <a:gd name="T18" fmla="*/ 34 w 48"/>
                <a:gd name="T19" fmla="*/ 2 h 37"/>
                <a:gd name="T20" fmla="*/ 32 w 48"/>
                <a:gd name="T21" fmla="*/ 3 h 37"/>
                <a:gd name="T22" fmla="*/ 31 w 48"/>
                <a:gd name="T23" fmla="*/ 3 h 37"/>
                <a:gd name="T24" fmla="*/ 30 w 48"/>
                <a:gd name="T25" fmla="*/ 3 h 37"/>
                <a:gd name="T26" fmla="*/ 8 w 48"/>
                <a:gd name="T27" fmla="*/ 3 h 37"/>
                <a:gd name="T28" fmla="*/ 4 w 48"/>
                <a:gd name="T29" fmla="*/ 7 h 37"/>
                <a:gd name="T30" fmla="*/ 4 w 48"/>
                <a:gd name="T31" fmla="*/ 30 h 37"/>
                <a:gd name="T32" fmla="*/ 8 w 48"/>
                <a:gd name="T33" fmla="*/ 34 h 37"/>
                <a:gd name="T34" fmla="*/ 30 w 48"/>
                <a:gd name="T35" fmla="*/ 34 h 37"/>
                <a:gd name="T36" fmla="*/ 34 w 48"/>
                <a:gd name="T37" fmla="*/ 30 h 37"/>
                <a:gd name="T38" fmla="*/ 34 w 48"/>
                <a:gd name="T39" fmla="*/ 26 h 37"/>
                <a:gd name="T40" fmla="*/ 35 w 48"/>
                <a:gd name="T41" fmla="*/ 26 h 37"/>
                <a:gd name="T42" fmla="*/ 36 w 48"/>
                <a:gd name="T43" fmla="*/ 24 h 37"/>
                <a:gd name="T44" fmla="*/ 37 w 48"/>
                <a:gd name="T45" fmla="*/ 24 h 37"/>
                <a:gd name="T46" fmla="*/ 38 w 48"/>
                <a:gd name="T47" fmla="*/ 25 h 37"/>
                <a:gd name="T48" fmla="*/ 38 w 48"/>
                <a:gd name="T49" fmla="*/ 30 h 37"/>
                <a:gd name="T50" fmla="*/ 43 w 48"/>
                <a:gd name="T51" fmla="*/ 13 h 37"/>
                <a:gd name="T52" fmla="*/ 25 w 48"/>
                <a:gd name="T53" fmla="*/ 31 h 37"/>
                <a:gd name="T54" fmla="*/ 17 w 48"/>
                <a:gd name="T55" fmla="*/ 31 h 37"/>
                <a:gd name="T56" fmla="*/ 17 w 48"/>
                <a:gd name="T57" fmla="*/ 23 h 37"/>
                <a:gd name="T58" fmla="*/ 35 w 48"/>
                <a:gd name="T59" fmla="*/ 5 h 37"/>
                <a:gd name="T60" fmla="*/ 43 w 48"/>
                <a:gd name="T61" fmla="*/ 13 h 37"/>
                <a:gd name="T62" fmla="*/ 27 w 48"/>
                <a:gd name="T63" fmla="*/ 25 h 37"/>
                <a:gd name="T64" fmla="*/ 23 w 48"/>
                <a:gd name="T65" fmla="*/ 21 h 37"/>
                <a:gd name="T66" fmla="*/ 20 w 48"/>
                <a:gd name="T67" fmla="*/ 24 h 37"/>
                <a:gd name="T68" fmla="*/ 20 w 48"/>
                <a:gd name="T69" fmla="*/ 25 h 37"/>
                <a:gd name="T70" fmla="*/ 22 w 48"/>
                <a:gd name="T71" fmla="*/ 25 h 37"/>
                <a:gd name="T72" fmla="*/ 22 w 48"/>
                <a:gd name="T73" fmla="*/ 28 h 37"/>
                <a:gd name="T74" fmla="*/ 24 w 48"/>
                <a:gd name="T75" fmla="*/ 28 h 37"/>
                <a:gd name="T76" fmla="*/ 27 w 48"/>
                <a:gd name="T77" fmla="*/ 25 h 37"/>
                <a:gd name="T78" fmla="*/ 35 w 48"/>
                <a:gd name="T79" fmla="*/ 9 h 37"/>
                <a:gd name="T80" fmla="*/ 25 w 48"/>
                <a:gd name="T81" fmla="*/ 18 h 37"/>
                <a:gd name="T82" fmla="*/ 25 w 48"/>
                <a:gd name="T83" fmla="*/ 19 h 37"/>
                <a:gd name="T84" fmla="*/ 26 w 48"/>
                <a:gd name="T85" fmla="*/ 19 h 37"/>
                <a:gd name="T86" fmla="*/ 36 w 48"/>
                <a:gd name="T87" fmla="*/ 10 h 37"/>
                <a:gd name="T88" fmla="*/ 36 w 48"/>
                <a:gd name="T89" fmla="*/ 9 h 37"/>
                <a:gd name="T90" fmla="*/ 35 w 48"/>
                <a:gd name="T91" fmla="*/ 9 h 37"/>
                <a:gd name="T92" fmla="*/ 45 w 48"/>
                <a:gd name="T93" fmla="*/ 11 h 37"/>
                <a:gd name="T94" fmla="*/ 37 w 48"/>
                <a:gd name="T95" fmla="*/ 3 h 37"/>
                <a:gd name="T96" fmla="*/ 39 w 48"/>
                <a:gd name="T97" fmla="*/ 1 h 37"/>
                <a:gd name="T98" fmla="*/ 43 w 48"/>
                <a:gd name="T99" fmla="*/ 1 h 37"/>
                <a:gd name="T100" fmla="*/ 47 w 48"/>
                <a:gd name="T101" fmla="*/ 5 h 37"/>
                <a:gd name="T102" fmla="*/ 47 w 48"/>
                <a:gd name="T103" fmla="*/ 8 h 37"/>
                <a:gd name="T104" fmla="*/ 45 w 48"/>
                <a:gd name="T105" fmla="*/ 1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8" h="37">
                  <a:moveTo>
                    <a:pt x="38" y="30"/>
                  </a:moveTo>
                  <a:cubicBezTo>
                    <a:pt x="38" y="34"/>
                    <a:pt x="34" y="37"/>
                    <a:pt x="30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4" y="37"/>
                    <a:pt x="0" y="34"/>
                    <a:pt x="0" y="3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1" y="0"/>
                    <a:pt x="32" y="0"/>
                    <a:pt x="33" y="0"/>
                  </a:cubicBezTo>
                  <a:cubicBezTo>
                    <a:pt x="34" y="0"/>
                    <a:pt x="34" y="1"/>
                    <a:pt x="34" y="1"/>
                  </a:cubicBezTo>
                  <a:cubicBezTo>
                    <a:pt x="34" y="1"/>
                    <a:pt x="34" y="2"/>
                    <a:pt x="34" y="2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3"/>
                    <a:pt x="32" y="3"/>
                    <a:pt x="31" y="3"/>
                  </a:cubicBezTo>
                  <a:cubicBezTo>
                    <a:pt x="31" y="3"/>
                    <a:pt x="31" y="3"/>
                    <a:pt x="30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6" y="3"/>
                    <a:pt x="4" y="5"/>
                    <a:pt x="4" y="7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2"/>
                    <a:pt x="6" y="34"/>
                    <a:pt x="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3" y="34"/>
                    <a:pt x="34" y="32"/>
                    <a:pt x="34" y="30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6"/>
                    <a:pt x="35" y="26"/>
                    <a:pt x="35" y="26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8" y="24"/>
                    <a:pt x="38" y="24"/>
                    <a:pt x="38" y="25"/>
                  </a:cubicBezTo>
                  <a:lnTo>
                    <a:pt x="38" y="30"/>
                  </a:lnTo>
                  <a:close/>
                  <a:moveTo>
                    <a:pt x="43" y="13"/>
                  </a:moveTo>
                  <a:cubicBezTo>
                    <a:pt x="25" y="31"/>
                    <a:pt x="25" y="31"/>
                    <a:pt x="25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35" y="5"/>
                    <a:pt x="35" y="5"/>
                    <a:pt x="35" y="5"/>
                  </a:cubicBezTo>
                  <a:lnTo>
                    <a:pt x="43" y="13"/>
                  </a:lnTo>
                  <a:close/>
                  <a:moveTo>
                    <a:pt x="27" y="25"/>
                  </a:moveTo>
                  <a:cubicBezTo>
                    <a:pt x="23" y="21"/>
                    <a:pt x="23" y="21"/>
                    <a:pt x="23" y="21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4" y="28"/>
                    <a:pt x="24" y="28"/>
                    <a:pt x="24" y="28"/>
                  </a:cubicBezTo>
                  <a:lnTo>
                    <a:pt x="27" y="25"/>
                  </a:lnTo>
                  <a:close/>
                  <a:moveTo>
                    <a:pt x="35" y="9"/>
                  </a:move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9"/>
                    <a:pt x="25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5" y="8"/>
                    <a:pt x="35" y="8"/>
                    <a:pt x="35" y="9"/>
                  </a:cubicBezTo>
                  <a:close/>
                  <a:moveTo>
                    <a:pt x="45" y="11"/>
                  </a:moveTo>
                  <a:cubicBezTo>
                    <a:pt x="37" y="3"/>
                    <a:pt x="37" y="3"/>
                    <a:pt x="37" y="3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40" y="0"/>
                    <a:pt x="42" y="0"/>
                    <a:pt x="43" y="1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8" y="6"/>
                    <a:pt x="48" y="7"/>
                    <a:pt x="47" y="8"/>
                  </a:cubicBezTo>
                  <a:lnTo>
                    <a:pt x="45" y="11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4" name="组合 95">
              <a:extLst>
                <a:ext uri="{FF2B5EF4-FFF2-40B4-BE49-F238E27FC236}">
                  <a16:creationId xmlns:a16="http://schemas.microsoft.com/office/drawing/2014/main" id="{B43AB8D7-812E-EDB4-2CCD-BEBE4EB06859}"/>
                </a:ext>
              </a:extLst>
            </p:cNvPr>
            <p:cNvGrpSpPr/>
            <p:nvPr/>
          </p:nvGrpSpPr>
          <p:grpSpPr>
            <a:xfrm>
              <a:off x="8648131" y="1588248"/>
              <a:ext cx="3356299" cy="598838"/>
              <a:chOff x="1179498" y="1194144"/>
              <a:chExt cx="3356299" cy="598838"/>
            </a:xfrm>
          </p:grpSpPr>
          <p:sp>
            <p:nvSpPr>
              <p:cNvPr id="75" name="文本框 2">
                <a:extLst>
                  <a:ext uri="{FF2B5EF4-FFF2-40B4-BE49-F238E27FC236}">
                    <a16:creationId xmlns:a16="http://schemas.microsoft.com/office/drawing/2014/main" id="{29DFCAB5-C51E-208D-CEA6-584F29543891}"/>
                  </a:ext>
                </a:extLst>
              </p:cNvPr>
              <p:cNvSpPr txBox="1"/>
              <p:nvPr/>
            </p:nvSpPr>
            <p:spPr>
              <a:xfrm>
                <a:off x="1179498" y="1194144"/>
                <a:ext cx="335629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ru-RU" altLang="zh-CN" sz="1400" b="1" dirty="0">
                    <a:solidFill>
                      <a:srgbClr val="C00000"/>
                    </a:solidFill>
                  </a:rPr>
                  <a:t>Внедрение программы воспитания</a:t>
                </a:r>
                <a:endParaRPr kumimoji="0" lang="zh-CN" altLang="en-US" sz="1400" b="1" i="0" u="none" strike="noStrike" kern="1200" cap="none" spc="30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cxnSp>
            <p:nvCxnSpPr>
              <p:cNvPr id="76" name="直接连接符 5">
                <a:extLst>
                  <a:ext uri="{FF2B5EF4-FFF2-40B4-BE49-F238E27FC236}">
                    <a16:creationId xmlns:a16="http://schemas.microsoft.com/office/drawing/2014/main" id="{6EB3D283-825C-7D00-22A0-FB51CCCDC361}"/>
                  </a:ext>
                </a:extLst>
              </p:cNvPr>
              <p:cNvCxnSpPr/>
              <p:nvPr/>
            </p:nvCxnSpPr>
            <p:spPr>
              <a:xfrm>
                <a:off x="1185916" y="1717364"/>
                <a:ext cx="235878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直接连接符 54">
                <a:extLst>
                  <a:ext uri="{FF2B5EF4-FFF2-40B4-BE49-F238E27FC236}">
                    <a16:creationId xmlns:a16="http://schemas.microsoft.com/office/drawing/2014/main" id="{99ABDC64-1518-AD28-5495-2E41E8EC89DB}"/>
                  </a:ext>
                </a:extLst>
              </p:cNvPr>
              <p:cNvCxnSpPr/>
              <p:nvPr/>
            </p:nvCxnSpPr>
            <p:spPr>
              <a:xfrm>
                <a:off x="1179498" y="1792982"/>
                <a:ext cx="817523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8" name="Group 508">
            <a:extLst>
              <a:ext uri="{FF2B5EF4-FFF2-40B4-BE49-F238E27FC236}">
                <a16:creationId xmlns:a16="http://schemas.microsoft.com/office/drawing/2014/main" id="{CDECFD56-126A-1297-7FA3-6FFF7A3D45AF}"/>
              </a:ext>
            </a:extLst>
          </p:cNvPr>
          <p:cNvGrpSpPr/>
          <p:nvPr/>
        </p:nvGrpSpPr>
        <p:grpSpPr>
          <a:xfrm>
            <a:off x="4964271" y="3204023"/>
            <a:ext cx="4698773" cy="598838"/>
            <a:chOff x="8396894" y="1588248"/>
            <a:chExt cx="3607536" cy="598838"/>
          </a:xfrm>
        </p:grpSpPr>
        <p:sp>
          <p:nvSpPr>
            <p:cNvPr id="79" name="Freeform 163">
              <a:extLst>
                <a:ext uri="{FF2B5EF4-FFF2-40B4-BE49-F238E27FC236}">
                  <a16:creationId xmlns:a16="http://schemas.microsoft.com/office/drawing/2014/main" id="{856FF26D-ABE1-A5D0-1ADF-1C626B56EE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96894" y="1661563"/>
              <a:ext cx="251237" cy="230613"/>
            </a:xfrm>
            <a:custGeom>
              <a:avLst/>
              <a:gdLst>
                <a:gd name="T0" fmla="*/ 38 w 48"/>
                <a:gd name="T1" fmla="*/ 30 h 37"/>
                <a:gd name="T2" fmla="*/ 30 w 48"/>
                <a:gd name="T3" fmla="*/ 37 h 37"/>
                <a:gd name="T4" fmla="*/ 8 w 48"/>
                <a:gd name="T5" fmla="*/ 37 h 37"/>
                <a:gd name="T6" fmla="*/ 0 w 48"/>
                <a:gd name="T7" fmla="*/ 30 h 37"/>
                <a:gd name="T8" fmla="*/ 0 w 48"/>
                <a:gd name="T9" fmla="*/ 7 h 37"/>
                <a:gd name="T10" fmla="*/ 8 w 48"/>
                <a:gd name="T11" fmla="*/ 0 h 37"/>
                <a:gd name="T12" fmla="*/ 30 w 48"/>
                <a:gd name="T13" fmla="*/ 0 h 37"/>
                <a:gd name="T14" fmla="*/ 33 w 48"/>
                <a:gd name="T15" fmla="*/ 0 h 37"/>
                <a:gd name="T16" fmla="*/ 34 w 48"/>
                <a:gd name="T17" fmla="*/ 1 h 37"/>
                <a:gd name="T18" fmla="*/ 34 w 48"/>
                <a:gd name="T19" fmla="*/ 2 h 37"/>
                <a:gd name="T20" fmla="*/ 32 w 48"/>
                <a:gd name="T21" fmla="*/ 3 h 37"/>
                <a:gd name="T22" fmla="*/ 31 w 48"/>
                <a:gd name="T23" fmla="*/ 3 h 37"/>
                <a:gd name="T24" fmla="*/ 30 w 48"/>
                <a:gd name="T25" fmla="*/ 3 h 37"/>
                <a:gd name="T26" fmla="*/ 8 w 48"/>
                <a:gd name="T27" fmla="*/ 3 h 37"/>
                <a:gd name="T28" fmla="*/ 4 w 48"/>
                <a:gd name="T29" fmla="*/ 7 h 37"/>
                <a:gd name="T30" fmla="*/ 4 w 48"/>
                <a:gd name="T31" fmla="*/ 30 h 37"/>
                <a:gd name="T32" fmla="*/ 8 w 48"/>
                <a:gd name="T33" fmla="*/ 34 h 37"/>
                <a:gd name="T34" fmla="*/ 30 w 48"/>
                <a:gd name="T35" fmla="*/ 34 h 37"/>
                <a:gd name="T36" fmla="*/ 34 w 48"/>
                <a:gd name="T37" fmla="*/ 30 h 37"/>
                <a:gd name="T38" fmla="*/ 34 w 48"/>
                <a:gd name="T39" fmla="*/ 26 h 37"/>
                <a:gd name="T40" fmla="*/ 35 w 48"/>
                <a:gd name="T41" fmla="*/ 26 h 37"/>
                <a:gd name="T42" fmla="*/ 36 w 48"/>
                <a:gd name="T43" fmla="*/ 24 h 37"/>
                <a:gd name="T44" fmla="*/ 37 w 48"/>
                <a:gd name="T45" fmla="*/ 24 h 37"/>
                <a:gd name="T46" fmla="*/ 38 w 48"/>
                <a:gd name="T47" fmla="*/ 25 h 37"/>
                <a:gd name="T48" fmla="*/ 38 w 48"/>
                <a:gd name="T49" fmla="*/ 30 h 37"/>
                <a:gd name="T50" fmla="*/ 43 w 48"/>
                <a:gd name="T51" fmla="*/ 13 h 37"/>
                <a:gd name="T52" fmla="*/ 25 w 48"/>
                <a:gd name="T53" fmla="*/ 31 h 37"/>
                <a:gd name="T54" fmla="*/ 17 w 48"/>
                <a:gd name="T55" fmla="*/ 31 h 37"/>
                <a:gd name="T56" fmla="*/ 17 w 48"/>
                <a:gd name="T57" fmla="*/ 23 h 37"/>
                <a:gd name="T58" fmla="*/ 35 w 48"/>
                <a:gd name="T59" fmla="*/ 5 h 37"/>
                <a:gd name="T60" fmla="*/ 43 w 48"/>
                <a:gd name="T61" fmla="*/ 13 h 37"/>
                <a:gd name="T62" fmla="*/ 27 w 48"/>
                <a:gd name="T63" fmla="*/ 25 h 37"/>
                <a:gd name="T64" fmla="*/ 23 w 48"/>
                <a:gd name="T65" fmla="*/ 21 h 37"/>
                <a:gd name="T66" fmla="*/ 20 w 48"/>
                <a:gd name="T67" fmla="*/ 24 h 37"/>
                <a:gd name="T68" fmla="*/ 20 w 48"/>
                <a:gd name="T69" fmla="*/ 25 h 37"/>
                <a:gd name="T70" fmla="*/ 22 w 48"/>
                <a:gd name="T71" fmla="*/ 25 h 37"/>
                <a:gd name="T72" fmla="*/ 22 w 48"/>
                <a:gd name="T73" fmla="*/ 28 h 37"/>
                <a:gd name="T74" fmla="*/ 24 w 48"/>
                <a:gd name="T75" fmla="*/ 28 h 37"/>
                <a:gd name="T76" fmla="*/ 27 w 48"/>
                <a:gd name="T77" fmla="*/ 25 h 37"/>
                <a:gd name="T78" fmla="*/ 35 w 48"/>
                <a:gd name="T79" fmla="*/ 9 h 37"/>
                <a:gd name="T80" fmla="*/ 25 w 48"/>
                <a:gd name="T81" fmla="*/ 18 h 37"/>
                <a:gd name="T82" fmla="*/ 25 w 48"/>
                <a:gd name="T83" fmla="*/ 19 h 37"/>
                <a:gd name="T84" fmla="*/ 26 w 48"/>
                <a:gd name="T85" fmla="*/ 19 h 37"/>
                <a:gd name="T86" fmla="*/ 36 w 48"/>
                <a:gd name="T87" fmla="*/ 10 h 37"/>
                <a:gd name="T88" fmla="*/ 36 w 48"/>
                <a:gd name="T89" fmla="*/ 9 h 37"/>
                <a:gd name="T90" fmla="*/ 35 w 48"/>
                <a:gd name="T91" fmla="*/ 9 h 37"/>
                <a:gd name="T92" fmla="*/ 45 w 48"/>
                <a:gd name="T93" fmla="*/ 11 h 37"/>
                <a:gd name="T94" fmla="*/ 37 w 48"/>
                <a:gd name="T95" fmla="*/ 3 h 37"/>
                <a:gd name="T96" fmla="*/ 39 w 48"/>
                <a:gd name="T97" fmla="*/ 1 h 37"/>
                <a:gd name="T98" fmla="*/ 43 w 48"/>
                <a:gd name="T99" fmla="*/ 1 h 37"/>
                <a:gd name="T100" fmla="*/ 47 w 48"/>
                <a:gd name="T101" fmla="*/ 5 h 37"/>
                <a:gd name="T102" fmla="*/ 47 w 48"/>
                <a:gd name="T103" fmla="*/ 8 h 37"/>
                <a:gd name="T104" fmla="*/ 45 w 48"/>
                <a:gd name="T105" fmla="*/ 1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8" h="37">
                  <a:moveTo>
                    <a:pt x="38" y="30"/>
                  </a:moveTo>
                  <a:cubicBezTo>
                    <a:pt x="38" y="34"/>
                    <a:pt x="34" y="37"/>
                    <a:pt x="30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4" y="37"/>
                    <a:pt x="0" y="34"/>
                    <a:pt x="0" y="3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1" y="0"/>
                    <a:pt x="32" y="0"/>
                    <a:pt x="33" y="0"/>
                  </a:cubicBezTo>
                  <a:cubicBezTo>
                    <a:pt x="34" y="0"/>
                    <a:pt x="34" y="1"/>
                    <a:pt x="34" y="1"/>
                  </a:cubicBezTo>
                  <a:cubicBezTo>
                    <a:pt x="34" y="1"/>
                    <a:pt x="34" y="2"/>
                    <a:pt x="34" y="2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3"/>
                    <a:pt x="32" y="3"/>
                    <a:pt x="31" y="3"/>
                  </a:cubicBezTo>
                  <a:cubicBezTo>
                    <a:pt x="31" y="3"/>
                    <a:pt x="31" y="3"/>
                    <a:pt x="30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6" y="3"/>
                    <a:pt x="4" y="5"/>
                    <a:pt x="4" y="7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2"/>
                    <a:pt x="6" y="34"/>
                    <a:pt x="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3" y="34"/>
                    <a:pt x="34" y="32"/>
                    <a:pt x="34" y="30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6"/>
                    <a:pt x="35" y="26"/>
                    <a:pt x="35" y="26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8" y="24"/>
                    <a:pt x="38" y="24"/>
                    <a:pt x="38" y="25"/>
                  </a:cubicBezTo>
                  <a:lnTo>
                    <a:pt x="38" y="30"/>
                  </a:lnTo>
                  <a:close/>
                  <a:moveTo>
                    <a:pt x="43" y="13"/>
                  </a:moveTo>
                  <a:cubicBezTo>
                    <a:pt x="25" y="31"/>
                    <a:pt x="25" y="31"/>
                    <a:pt x="25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35" y="5"/>
                    <a:pt x="35" y="5"/>
                    <a:pt x="35" y="5"/>
                  </a:cubicBezTo>
                  <a:lnTo>
                    <a:pt x="43" y="13"/>
                  </a:lnTo>
                  <a:close/>
                  <a:moveTo>
                    <a:pt x="27" y="25"/>
                  </a:moveTo>
                  <a:cubicBezTo>
                    <a:pt x="23" y="21"/>
                    <a:pt x="23" y="21"/>
                    <a:pt x="23" y="21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4" y="28"/>
                    <a:pt x="24" y="28"/>
                    <a:pt x="24" y="28"/>
                  </a:cubicBezTo>
                  <a:lnTo>
                    <a:pt x="27" y="25"/>
                  </a:lnTo>
                  <a:close/>
                  <a:moveTo>
                    <a:pt x="35" y="9"/>
                  </a:move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9"/>
                    <a:pt x="25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5" y="8"/>
                    <a:pt x="35" y="8"/>
                    <a:pt x="35" y="9"/>
                  </a:cubicBezTo>
                  <a:close/>
                  <a:moveTo>
                    <a:pt x="45" y="11"/>
                  </a:moveTo>
                  <a:cubicBezTo>
                    <a:pt x="37" y="3"/>
                    <a:pt x="37" y="3"/>
                    <a:pt x="37" y="3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40" y="0"/>
                    <a:pt x="42" y="0"/>
                    <a:pt x="43" y="1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8" y="6"/>
                    <a:pt x="48" y="7"/>
                    <a:pt x="47" y="8"/>
                  </a:cubicBezTo>
                  <a:lnTo>
                    <a:pt x="45" y="11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80" name="组合 95">
              <a:extLst>
                <a:ext uri="{FF2B5EF4-FFF2-40B4-BE49-F238E27FC236}">
                  <a16:creationId xmlns:a16="http://schemas.microsoft.com/office/drawing/2014/main" id="{A07142F2-68DA-C0E0-6D7D-0E430948A4F5}"/>
                </a:ext>
              </a:extLst>
            </p:cNvPr>
            <p:cNvGrpSpPr/>
            <p:nvPr/>
          </p:nvGrpSpPr>
          <p:grpSpPr>
            <a:xfrm>
              <a:off x="8648131" y="1588248"/>
              <a:ext cx="3356299" cy="598838"/>
              <a:chOff x="1179498" y="1194144"/>
              <a:chExt cx="3356299" cy="598838"/>
            </a:xfrm>
          </p:grpSpPr>
          <p:sp>
            <p:nvSpPr>
              <p:cNvPr id="81" name="文本框 2">
                <a:extLst>
                  <a:ext uri="{FF2B5EF4-FFF2-40B4-BE49-F238E27FC236}">
                    <a16:creationId xmlns:a16="http://schemas.microsoft.com/office/drawing/2014/main" id="{0E623D2A-7BB9-946E-5CE3-6EDF930CA8FE}"/>
                  </a:ext>
                </a:extLst>
              </p:cNvPr>
              <p:cNvSpPr txBox="1"/>
              <p:nvPr/>
            </p:nvSpPr>
            <p:spPr>
              <a:xfrm>
                <a:off x="1179498" y="1194144"/>
                <a:ext cx="335629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ru-RU" altLang="zh-CN" sz="1400" b="1" dirty="0">
                    <a:solidFill>
                      <a:srgbClr val="C00000"/>
                    </a:solidFill>
                  </a:rPr>
                  <a:t>Адаптирование программ смен под детей ОВЗ</a:t>
                </a:r>
                <a:endParaRPr kumimoji="0" lang="zh-CN" altLang="en-US" sz="1400" b="1" i="0" u="none" strike="noStrike" kern="1200" cap="none" spc="30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cxnSp>
            <p:nvCxnSpPr>
              <p:cNvPr id="82" name="直接连接符 5">
                <a:extLst>
                  <a:ext uri="{FF2B5EF4-FFF2-40B4-BE49-F238E27FC236}">
                    <a16:creationId xmlns:a16="http://schemas.microsoft.com/office/drawing/2014/main" id="{5F6B284F-A1B7-6141-147A-D62858C901B8}"/>
                  </a:ext>
                </a:extLst>
              </p:cNvPr>
              <p:cNvCxnSpPr/>
              <p:nvPr/>
            </p:nvCxnSpPr>
            <p:spPr>
              <a:xfrm>
                <a:off x="1185916" y="1717364"/>
                <a:ext cx="235878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接连接符 54">
                <a:extLst>
                  <a:ext uri="{FF2B5EF4-FFF2-40B4-BE49-F238E27FC236}">
                    <a16:creationId xmlns:a16="http://schemas.microsoft.com/office/drawing/2014/main" id="{52A002E1-8FDA-95D0-FDB2-2A6D809DA2FA}"/>
                  </a:ext>
                </a:extLst>
              </p:cNvPr>
              <p:cNvCxnSpPr/>
              <p:nvPr/>
            </p:nvCxnSpPr>
            <p:spPr>
              <a:xfrm>
                <a:off x="1179498" y="1792982"/>
                <a:ext cx="817523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4" name="Group 508">
            <a:extLst>
              <a:ext uri="{FF2B5EF4-FFF2-40B4-BE49-F238E27FC236}">
                <a16:creationId xmlns:a16="http://schemas.microsoft.com/office/drawing/2014/main" id="{EAE35C4E-ACFC-FAA7-96DD-8DF880DB2791}"/>
              </a:ext>
            </a:extLst>
          </p:cNvPr>
          <p:cNvGrpSpPr/>
          <p:nvPr/>
        </p:nvGrpSpPr>
        <p:grpSpPr>
          <a:xfrm>
            <a:off x="4953227" y="4080849"/>
            <a:ext cx="4698773" cy="598838"/>
            <a:chOff x="8396894" y="1588248"/>
            <a:chExt cx="3607536" cy="598838"/>
          </a:xfrm>
        </p:grpSpPr>
        <p:sp>
          <p:nvSpPr>
            <p:cNvPr id="85" name="Freeform 163">
              <a:extLst>
                <a:ext uri="{FF2B5EF4-FFF2-40B4-BE49-F238E27FC236}">
                  <a16:creationId xmlns:a16="http://schemas.microsoft.com/office/drawing/2014/main" id="{3F08D888-15B6-D398-7A4C-E208F4D69B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96894" y="1661563"/>
              <a:ext cx="251237" cy="230613"/>
            </a:xfrm>
            <a:custGeom>
              <a:avLst/>
              <a:gdLst>
                <a:gd name="T0" fmla="*/ 38 w 48"/>
                <a:gd name="T1" fmla="*/ 30 h 37"/>
                <a:gd name="T2" fmla="*/ 30 w 48"/>
                <a:gd name="T3" fmla="*/ 37 h 37"/>
                <a:gd name="T4" fmla="*/ 8 w 48"/>
                <a:gd name="T5" fmla="*/ 37 h 37"/>
                <a:gd name="T6" fmla="*/ 0 w 48"/>
                <a:gd name="T7" fmla="*/ 30 h 37"/>
                <a:gd name="T8" fmla="*/ 0 w 48"/>
                <a:gd name="T9" fmla="*/ 7 h 37"/>
                <a:gd name="T10" fmla="*/ 8 w 48"/>
                <a:gd name="T11" fmla="*/ 0 h 37"/>
                <a:gd name="T12" fmla="*/ 30 w 48"/>
                <a:gd name="T13" fmla="*/ 0 h 37"/>
                <a:gd name="T14" fmla="*/ 33 w 48"/>
                <a:gd name="T15" fmla="*/ 0 h 37"/>
                <a:gd name="T16" fmla="*/ 34 w 48"/>
                <a:gd name="T17" fmla="*/ 1 h 37"/>
                <a:gd name="T18" fmla="*/ 34 w 48"/>
                <a:gd name="T19" fmla="*/ 2 h 37"/>
                <a:gd name="T20" fmla="*/ 32 w 48"/>
                <a:gd name="T21" fmla="*/ 3 h 37"/>
                <a:gd name="T22" fmla="*/ 31 w 48"/>
                <a:gd name="T23" fmla="*/ 3 h 37"/>
                <a:gd name="T24" fmla="*/ 30 w 48"/>
                <a:gd name="T25" fmla="*/ 3 h 37"/>
                <a:gd name="T26" fmla="*/ 8 w 48"/>
                <a:gd name="T27" fmla="*/ 3 h 37"/>
                <a:gd name="T28" fmla="*/ 4 w 48"/>
                <a:gd name="T29" fmla="*/ 7 h 37"/>
                <a:gd name="T30" fmla="*/ 4 w 48"/>
                <a:gd name="T31" fmla="*/ 30 h 37"/>
                <a:gd name="T32" fmla="*/ 8 w 48"/>
                <a:gd name="T33" fmla="*/ 34 h 37"/>
                <a:gd name="T34" fmla="*/ 30 w 48"/>
                <a:gd name="T35" fmla="*/ 34 h 37"/>
                <a:gd name="T36" fmla="*/ 34 w 48"/>
                <a:gd name="T37" fmla="*/ 30 h 37"/>
                <a:gd name="T38" fmla="*/ 34 w 48"/>
                <a:gd name="T39" fmla="*/ 26 h 37"/>
                <a:gd name="T40" fmla="*/ 35 w 48"/>
                <a:gd name="T41" fmla="*/ 26 h 37"/>
                <a:gd name="T42" fmla="*/ 36 w 48"/>
                <a:gd name="T43" fmla="*/ 24 h 37"/>
                <a:gd name="T44" fmla="*/ 37 w 48"/>
                <a:gd name="T45" fmla="*/ 24 h 37"/>
                <a:gd name="T46" fmla="*/ 38 w 48"/>
                <a:gd name="T47" fmla="*/ 25 h 37"/>
                <a:gd name="T48" fmla="*/ 38 w 48"/>
                <a:gd name="T49" fmla="*/ 30 h 37"/>
                <a:gd name="T50" fmla="*/ 43 w 48"/>
                <a:gd name="T51" fmla="*/ 13 h 37"/>
                <a:gd name="T52" fmla="*/ 25 w 48"/>
                <a:gd name="T53" fmla="*/ 31 h 37"/>
                <a:gd name="T54" fmla="*/ 17 w 48"/>
                <a:gd name="T55" fmla="*/ 31 h 37"/>
                <a:gd name="T56" fmla="*/ 17 w 48"/>
                <a:gd name="T57" fmla="*/ 23 h 37"/>
                <a:gd name="T58" fmla="*/ 35 w 48"/>
                <a:gd name="T59" fmla="*/ 5 h 37"/>
                <a:gd name="T60" fmla="*/ 43 w 48"/>
                <a:gd name="T61" fmla="*/ 13 h 37"/>
                <a:gd name="T62" fmla="*/ 27 w 48"/>
                <a:gd name="T63" fmla="*/ 25 h 37"/>
                <a:gd name="T64" fmla="*/ 23 w 48"/>
                <a:gd name="T65" fmla="*/ 21 h 37"/>
                <a:gd name="T66" fmla="*/ 20 w 48"/>
                <a:gd name="T67" fmla="*/ 24 h 37"/>
                <a:gd name="T68" fmla="*/ 20 w 48"/>
                <a:gd name="T69" fmla="*/ 25 h 37"/>
                <a:gd name="T70" fmla="*/ 22 w 48"/>
                <a:gd name="T71" fmla="*/ 25 h 37"/>
                <a:gd name="T72" fmla="*/ 22 w 48"/>
                <a:gd name="T73" fmla="*/ 28 h 37"/>
                <a:gd name="T74" fmla="*/ 24 w 48"/>
                <a:gd name="T75" fmla="*/ 28 h 37"/>
                <a:gd name="T76" fmla="*/ 27 w 48"/>
                <a:gd name="T77" fmla="*/ 25 h 37"/>
                <a:gd name="T78" fmla="*/ 35 w 48"/>
                <a:gd name="T79" fmla="*/ 9 h 37"/>
                <a:gd name="T80" fmla="*/ 25 w 48"/>
                <a:gd name="T81" fmla="*/ 18 h 37"/>
                <a:gd name="T82" fmla="*/ 25 w 48"/>
                <a:gd name="T83" fmla="*/ 19 h 37"/>
                <a:gd name="T84" fmla="*/ 26 w 48"/>
                <a:gd name="T85" fmla="*/ 19 h 37"/>
                <a:gd name="T86" fmla="*/ 36 w 48"/>
                <a:gd name="T87" fmla="*/ 10 h 37"/>
                <a:gd name="T88" fmla="*/ 36 w 48"/>
                <a:gd name="T89" fmla="*/ 9 h 37"/>
                <a:gd name="T90" fmla="*/ 35 w 48"/>
                <a:gd name="T91" fmla="*/ 9 h 37"/>
                <a:gd name="T92" fmla="*/ 45 w 48"/>
                <a:gd name="T93" fmla="*/ 11 h 37"/>
                <a:gd name="T94" fmla="*/ 37 w 48"/>
                <a:gd name="T95" fmla="*/ 3 h 37"/>
                <a:gd name="T96" fmla="*/ 39 w 48"/>
                <a:gd name="T97" fmla="*/ 1 h 37"/>
                <a:gd name="T98" fmla="*/ 43 w 48"/>
                <a:gd name="T99" fmla="*/ 1 h 37"/>
                <a:gd name="T100" fmla="*/ 47 w 48"/>
                <a:gd name="T101" fmla="*/ 5 h 37"/>
                <a:gd name="T102" fmla="*/ 47 w 48"/>
                <a:gd name="T103" fmla="*/ 8 h 37"/>
                <a:gd name="T104" fmla="*/ 45 w 48"/>
                <a:gd name="T105" fmla="*/ 1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8" h="37">
                  <a:moveTo>
                    <a:pt x="38" y="30"/>
                  </a:moveTo>
                  <a:cubicBezTo>
                    <a:pt x="38" y="34"/>
                    <a:pt x="34" y="37"/>
                    <a:pt x="30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4" y="37"/>
                    <a:pt x="0" y="34"/>
                    <a:pt x="0" y="3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1" y="0"/>
                    <a:pt x="32" y="0"/>
                    <a:pt x="33" y="0"/>
                  </a:cubicBezTo>
                  <a:cubicBezTo>
                    <a:pt x="34" y="0"/>
                    <a:pt x="34" y="1"/>
                    <a:pt x="34" y="1"/>
                  </a:cubicBezTo>
                  <a:cubicBezTo>
                    <a:pt x="34" y="1"/>
                    <a:pt x="34" y="2"/>
                    <a:pt x="34" y="2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3"/>
                    <a:pt x="32" y="3"/>
                    <a:pt x="31" y="3"/>
                  </a:cubicBezTo>
                  <a:cubicBezTo>
                    <a:pt x="31" y="3"/>
                    <a:pt x="31" y="3"/>
                    <a:pt x="30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6" y="3"/>
                    <a:pt x="4" y="5"/>
                    <a:pt x="4" y="7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2"/>
                    <a:pt x="6" y="34"/>
                    <a:pt x="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3" y="34"/>
                    <a:pt x="34" y="32"/>
                    <a:pt x="34" y="30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6"/>
                    <a:pt x="35" y="26"/>
                    <a:pt x="35" y="26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8" y="24"/>
                    <a:pt x="38" y="24"/>
                    <a:pt x="38" y="25"/>
                  </a:cubicBezTo>
                  <a:lnTo>
                    <a:pt x="38" y="30"/>
                  </a:lnTo>
                  <a:close/>
                  <a:moveTo>
                    <a:pt x="43" y="13"/>
                  </a:moveTo>
                  <a:cubicBezTo>
                    <a:pt x="25" y="31"/>
                    <a:pt x="25" y="31"/>
                    <a:pt x="25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35" y="5"/>
                    <a:pt x="35" y="5"/>
                    <a:pt x="35" y="5"/>
                  </a:cubicBezTo>
                  <a:lnTo>
                    <a:pt x="43" y="13"/>
                  </a:lnTo>
                  <a:close/>
                  <a:moveTo>
                    <a:pt x="27" y="25"/>
                  </a:moveTo>
                  <a:cubicBezTo>
                    <a:pt x="23" y="21"/>
                    <a:pt x="23" y="21"/>
                    <a:pt x="23" y="21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4" y="28"/>
                    <a:pt x="24" y="28"/>
                    <a:pt x="24" y="28"/>
                  </a:cubicBezTo>
                  <a:lnTo>
                    <a:pt x="27" y="25"/>
                  </a:lnTo>
                  <a:close/>
                  <a:moveTo>
                    <a:pt x="35" y="9"/>
                  </a:move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9"/>
                    <a:pt x="25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5" y="8"/>
                    <a:pt x="35" y="8"/>
                    <a:pt x="35" y="9"/>
                  </a:cubicBezTo>
                  <a:close/>
                  <a:moveTo>
                    <a:pt x="45" y="11"/>
                  </a:moveTo>
                  <a:cubicBezTo>
                    <a:pt x="37" y="3"/>
                    <a:pt x="37" y="3"/>
                    <a:pt x="37" y="3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40" y="0"/>
                    <a:pt x="42" y="0"/>
                    <a:pt x="43" y="1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8" y="6"/>
                    <a:pt x="48" y="7"/>
                    <a:pt x="47" y="8"/>
                  </a:cubicBezTo>
                  <a:lnTo>
                    <a:pt x="45" y="11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86" name="组合 95">
              <a:extLst>
                <a:ext uri="{FF2B5EF4-FFF2-40B4-BE49-F238E27FC236}">
                  <a16:creationId xmlns:a16="http://schemas.microsoft.com/office/drawing/2014/main" id="{8A581ACB-1627-12DB-C23E-946634D0B81F}"/>
                </a:ext>
              </a:extLst>
            </p:cNvPr>
            <p:cNvGrpSpPr/>
            <p:nvPr/>
          </p:nvGrpSpPr>
          <p:grpSpPr>
            <a:xfrm>
              <a:off x="8648131" y="1588248"/>
              <a:ext cx="3356299" cy="598838"/>
              <a:chOff x="1179498" y="1194144"/>
              <a:chExt cx="3356299" cy="598838"/>
            </a:xfrm>
          </p:grpSpPr>
          <p:sp>
            <p:nvSpPr>
              <p:cNvPr id="87" name="文本框 2">
                <a:extLst>
                  <a:ext uri="{FF2B5EF4-FFF2-40B4-BE49-F238E27FC236}">
                    <a16:creationId xmlns:a16="http://schemas.microsoft.com/office/drawing/2014/main" id="{2616153E-559E-1C19-6284-BDD298612556}"/>
                  </a:ext>
                </a:extLst>
              </p:cNvPr>
              <p:cNvSpPr txBox="1"/>
              <p:nvPr/>
            </p:nvSpPr>
            <p:spPr>
              <a:xfrm>
                <a:off x="1179498" y="1194144"/>
                <a:ext cx="33562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ru-RU" altLang="zh-CN" sz="1400" b="1" dirty="0">
                    <a:solidFill>
                      <a:srgbClr val="C00000"/>
                    </a:solidFill>
                  </a:rPr>
                  <a:t>Организация туристско-экскурсионной деятельности</a:t>
                </a:r>
                <a:endParaRPr kumimoji="0" lang="zh-CN" altLang="en-US" sz="1400" b="1" i="0" u="none" strike="noStrike" kern="1200" cap="none" spc="30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cxnSp>
            <p:nvCxnSpPr>
              <p:cNvPr id="88" name="直接连接符 5">
                <a:extLst>
                  <a:ext uri="{FF2B5EF4-FFF2-40B4-BE49-F238E27FC236}">
                    <a16:creationId xmlns:a16="http://schemas.microsoft.com/office/drawing/2014/main" id="{9B9C24BC-5BC4-5C20-3AAC-AB494D36D8FC}"/>
                  </a:ext>
                </a:extLst>
              </p:cNvPr>
              <p:cNvCxnSpPr/>
              <p:nvPr/>
            </p:nvCxnSpPr>
            <p:spPr>
              <a:xfrm>
                <a:off x="1185916" y="1717364"/>
                <a:ext cx="235878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接连接符 54">
                <a:extLst>
                  <a:ext uri="{FF2B5EF4-FFF2-40B4-BE49-F238E27FC236}">
                    <a16:creationId xmlns:a16="http://schemas.microsoft.com/office/drawing/2014/main" id="{C391DCA3-52FC-20EC-429C-77EF6D244FCF}"/>
                  </a:ext>
                </a:extLst>
              </p:cNvPr>
              <p:cNvCxnSpPr/>
              <p:nvPr/>
            </p:nvCxnSpPr>
            <p:spPr>
              <a:xfrm>
                <a:off x="1179498" y="1792982"/>
                <a:ext cx="817523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0" name="TextBox 89">
            <a:extLst>
              <a:ext uri="{FF2B5EF4-FFF2-40B4-BE49-F238E27FC236}">
                <a16:creationId xmlns:a16="http://schemas.microsoft.com/office/drawing/2014/main" id="{DF2C5440-2D1D-E87D-CC9A-8BA9128479B8}"/>
              </a:ext>
            </a:extLst>
          </p:cNvPr>
          <p:cNvSpPr txBox="1"/>
          <p:nvPr/>
        </p:nvSpPr>
        <p:spPr>
          <a:xfrm>
            <a:off x="333822" y="1451919"/>
            <a:ext cx="3844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0" i="0" dirty="0">
                <a:solidFill>
                  <a:srgbClr val="000000"/>
                </a:solidFill>
                <a:effectLst/>
                <a:latin typeface="BOLD"/>
              </a:rPr>
              <a:t>Воспитание</a:t>
            </a:r>
            <a:r>
              <a:rPr lang="ru-RU" sz="1100" b="0" i="0" dirty="0">
                <a:solidFill>
                  <a:srgbClr val="000000"/>
                </a:solidFill>
                <a:effectLst/>
                <a:latin typeface="REG"/>
              </a:rPr>
              <a:t>, как приоритетное направление деятельности организации отдыха детей и их оздоровления, становится целенаправленным, целостным, индивидуально-творческим, прежде всего, за счет комплексного подхода.</a:t>
            </a:r>
            <a:endParaRPr lang="ru-RU" sz="11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28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2A538A-B87C-49A5-BE1A-0DDE8E94A2B8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Детское конкурсное движение</a:t>
            </a:r>
            <a:endParaRPr lang="ru-RU" sz="20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28C3CD8-269C-4628-82EC-D5CE41D82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5D89CD-A2A5-4492-A365-3F1647DE52EB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5817C8-23BB-43E5-A919-0BAC6DD9CE58}"/>
              </a:ext>
            </a:extLst>
          </p:cNvPr>
          <p:cNvSpPr txBox="1"/>
          <p:nvPr/>
        </p:nvSpPr>
        <p:spPr>
          <a:xfrm>
            <a:off x="333618" y="1181100"/>
            <a:ext cx="4066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Конкурсное движение – инновационный фактор развития в образовании</a:t>
            </a:r>
          </a:p>
        </p:txBody>
      </p:sp>
      <p:sp>
        <p:nvSpPr>
          <p:cNvPr id="54" name="文本框 52">
            <a:extLst>
              <a:ext uri="{FF2B5EF4-FFF2-40B4-BE49-F238E27FC236}">
                <a16:creationId xmlns:a16="http://schemas.microsoft.com/office/drawing/2014/main" id="{6FCB9DF6-79D2-C9F8-A5EE-7E6810854D88}"/>
              </a:ext>
            </a:extLst>
          </p:cNvPr>
          <p:cNvSpPr txBox="1"/>
          <p:nvPr/>
        </p:nvSpPr>
        <p:spPr>
          <a:xfrm>
            <a:off x="8814625" y="3477111"/>
            <a:ext cx="402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+mn-cs"/>
              </a:rPr>
              <a:t>3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5" name="文本框 52">
            <a:extLst>
              <a:ext uri="{FF2B5EF4-FFF2-40B4-BE49-F238E27FC236}">
                <a16:creationId xmlns:a16="http://schemas.microsoft.com/office/drawing/2014/main" id="{BE2D21B3-2311-4E0A-8E2D-A7C18AE8404F}"/>
              </a:ext>
            </a:extLst>
          </p:cNvPr>
          <p:cNvSpPr txBox="1"/>
          <p:nvPr/>
        </p:nvSpPr>
        <p:spPr>
          <a:xfrm>
            <a:off x="7295138" y="3640912"/>
            <a:ext cx="3417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+mn-cs"/>
              </a:rPr>
              <a:t>1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6" name="文本框 52">
            <a:extLst>
              <a:ext uri="{FF2B5EF4-FFF2-40B4-BE49-F238E27FC236}">
                <a16:creationId xmlns:a16="http://schemas.microsoft.com/office/drawing/2014/main" id="{F46EBBF6-5AFA-45A9-7FD4-54E0CFDC46E6}"/>
              </a:ext>
            </a:extLst>
          </p:cNvPr>
          <p:cNvSpPr txBox="1"/>
          <p:nvPr/>
        </p:nvSpPr>
        <p:spPr>
          <a:xfrm>
            <a:off x="8246652" y="3483527"/>
            <a:ext cx="3914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+mn-cs"/>
              </a:rPr>
              <a:t>2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7" name="文本框 52">
            <a:extLst>
              <a:ext uri="{FF2B5EF4-FFF2-40B4-BE49-F238E27FC236}">
                <a16:creationId xmlns:a16="http://schemas.microsoft.com/office/drawing/2014/main" id="{7357229F-480D-D421-4CE0-E3513A497531}"/>
              </a:ext>
            </a:extLst>
          </p:cNvPr>
          <p:cNvSpPr txBox="1"/>
          <p:nvPr/>
        </p:nvSpPr>
        <p:spPr>
          <a:xfrm>
            <a:off x="8055508" y="3979510"/>
            <a:ext cx="3914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+mn-cs"/>
              </a:rPr>
              <a:t>4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58" name="Group 508">
            <a:extLst>
              <a:ext uri="{FF2B5EF4-FFF2-40B4-BE49-F238E27FC236}">
                <a16:creationId xmlns:a16="http://schemas.microsoft.com/office/drawing/2014/main" id="{07190936-24AD-59A4-5C0A-F38AD162F4A5}"/>
              </a:ext>
            </a:extLst>
          </p:cNvPr>
          <p:cNvGrpSpPr/>
          <p:nvPr/>
        </p:nvGrpSpPr>
        <p:grpSpPr>
          <a:xfrm>
            <a:off x="5080001" y="2221285"/>
            <a:ext cx="4572001" cy="598838"/>
            <a:chOff x="8396894" y="1588248"/>
            <a:chExt cx="3510205" cy="598838"/>
          </a:xfrm>
        </p:grpSpPr>
        <p:sp>
          <p:nvSpPr>
            <p:cNvPr id="59" name="Freeform 163">
              <a:extLst>
                <a:ext uri="{FF2B5EF4-FFF2-40B4-BE49-F238E27FC236}">
                  <a16:creationId xmlns:a16="http://schemas.microsoft.com/office/drawing/2014/main" id="{ADFE03AF-859E-121B-F05C-F3CAE9C90F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96894" y="1661563"/>
              <a:ext cx="251237" cy="230613"/>
            </a:xfrm>
            <a:custGeom>
              <a:avLst/>
              <a:gdLst>
                <a:gd name="T0" fmla="*/ 38 w 48"/>
                <a:gd name="T1" fmla="*/ 30 h 37"/>
                <a:gd name="T2" fmla="*/ 30 w 48"/>
                <a:gd name="T3" fmla="*/ 37 h 37"/>
                <a:gd name="T4" fmla="*/ 8 w 48"/>
                <a:gd name="T5" fmla="*/ 37 h 37"/>
                <a:gd name="T6" fmla="*/ 0 w 48"/>
                <a:gd name="T7" fmla="*/ 30 h 37"/>
                <a:gd name="T8" fmla="*/ 0 w 48"/>
                <a:gd name="T9" fmla="*/ 7 h 37"/>
                <a:gd name="T10" fmla="*/ 8 w 48"/>
                <a:gd name="T11" fmla="*/ 0 h 37"/>
                <a:gd name="T12" fmla="*/ 30 w 48"/>
                <a:gd name="T13" fmla="*/ 0 h 37"/>
                <a:gd name="T14" fmla="*/ 33 w 48"/>
                <a:gd name="T15" fmla="*/ 0 h 37"/>
                <a:gd name="T16" fmla="*/ 34 w 48"/>
                <a:gd name="T17" fmla="*/ 1 h 37"/>
                <a:gd name="T18" fmla="*/ 34 w 48"/>
                <a:gd name="T19" fmla="*/ 2 h 37"/>
                <a:gd name="T20" fmla="*/ 32 w 48"/>
                <a:gd name="T21" fmla="*/ 3 h 37"/>
                <a:gd name="T22" fmla="*/ 31 w 48"/>
                <a:gd name="T23" fmla="*/ 3 h 37"/>
                <a:gd name="T24" fmla="*/ 30 w 48"/>
                <a:gd name="T25" fmla="*/ 3 h 37"/>
                <a:gd name="T26" fmla="*/ 8 w 48"/>
                <a:gd name="T27" fmla="*/ 3 h 37"/>
                <a:gd name="T28" fmla="*/ 4 w 48"/>
                <a:gd name="T29" fmla="*/ 7 h 37"/>
                <a:gd name="T30" fmla="*/ 4 w 48"/>
                <a:gd name="T31" fmla="*/ 30 h 37"/>
                <a:gd name="T32" fmla="*/ 8 w 48"/>
                <a:gd name="T33" fmla="*/ 34 h 37"/>
                <a:gd name="T34" fmla="*/ 30 w 48"/>
                <a:gd name="T35" fmla="*/ 34 h 37"/>
                <a:gd name="T36" fmla="*/ 34 w 48"/>
                <a:gd name="T37" fmla="*/ 30 h 37"/>
                <a:gd name="T38" fmla="*/ 34 w 48"/>
                <a:gd name="T39" fmla="*/ 26 h 37"/>
                <a:gd name="T40" fmla="*/ 35 w 48"/>
                <a:gd name="T41" fmla="*/ 26 h 37"/>
                <a:gd name="T42" fmla="*/ 36 w 48"/>
                <a:gd name="T43" fmla="*/ 24 h 37"/>
                <a:gd name="T44" fmla="*/ 37 w 48"/>
                <a:gd name="T45" fmla="*/ 24 h 37"/>
                <a:gd name="T46" fmla="*/ 38 w 48"/>
                <a:gd name="T47" fmla="*/ 25 h 37"/>
                <a:gd name="T48" fmla="*/ 38 w 48"/>
                <a:gd name="T49" fmla="*/ 30 h 37"/>
                <a:gd name="T50" fmla="*/ 43 w 48"/>
                <a:gd name="T51" fmla="*/ 13 h 37"/>
                <a:gd name="T52" fmla="*/ 25 w 48"/>
                <a:gd name="T53" fmla="*/ 31 h 37"/>
                <a:gd name="T54" fmla="*/ 17 w 48"/>
                <a:gd name="T55" fmla="*/ 31 h 37"/>
                <a:gd name="T56" fmla="*/ 17 w 48"/>
                <a:gd name="T57" fmla="*/ 23 h 37"/>
                <a:gd name="T58" fmla="*/ 35 w 48"/>
                <a:gd name="T59" fmla="*/ 5 h 37"/>
                <a:gd name="T60" fmla="*/ 43 w 48"/>
                <a:gd name="T61" fmla="*/ 13 h 37"/>
                <a:gd name="T62" fmla="*/ 27 w 48"/>
                <a:gd name="T63" fmla="*/ 25 h 37"/>
                <a:gd name="T64" fmla="*/ 23 w 48"/>
                <a:gd name="T65" fmla="*/ 21 h 37"/>
                <a:gd name="T66" fmla="*/ 20 w 48"/>
                <a:gd name="T67" fmla="*/ 24 h 37"/>
                <a:gd name="T68" fmla="*/ 20 w 48"/>
                <a:gd name="T69" fmla="*/ 25 h 37"/>
                <a:gd name="T70" fmla="*/ 22 w 48"/>
                <a:gd name="T71" fmla="*/ 25 h 37"/>
                <a:gd name="T72" fmla="*/ 22 w 48"/>
                <a:gd name="T73" fmla="*/ 28 h 37"/>
                <a:gd name="T74" fmla="*/ 24 w 48"/>
                <a:gd name="T75" fmla="*/ 28 h 37"/>
                <a:gd name="T76" fmla="*/ 27 w 48"/>
                <a:gd name="T77" fmla="*/ 25 h 37"/>
                <a:gd name="T78" fmla="*/ 35 w 48"/>
                <a:gd name="T79" fmla="*/ 9 h 37"/>
                <a:gd name="T80" fmla="*/ 25 w 48"/>
                <a:gd name="T81" fmla="*/ 18 h 37"/>
                <a:gd name="T82" fmla="*/ 25 w 48"/>
                <a:gd name="T83" fmla="*/ 19 h 37"/>
                <a:gd name="T84" fmla="*/ 26 w 48"/>
                <a:gd name="T85" fmla="*/ 19 h 37"/>
                <a:gd name="T86" fmla="*/ 36 w 48"/>
                <a:gd name="T87" fmla="*/ 10 h 37"/>
                <a:gd name="T88" fmla="*/ 36 w 48"/>
                <a:gd name="T89" fmla="*/ 9 h 37"/>
                <a:gd name="T90" fmla="*/ 35 w 48"/>
                <a:gd name="T91" fmla="*/ 9 h 37"/>
                <a:gd name="T92" fmla="*/ 45 w 48"/>
                <a:gd name="T93" fmla="*/ 11 h 37"/>
                <a:gd name="T94" fmla="*/ 37 w 48"/>
                <a:gd name="T95" fmla="*/ 3 h 37"/>
                <a:gd name="T96" fmla="*/ 39 w 48"/>
                <a:gd name="T97" fmla="*/ 1 h 37"/>
                <a:gd name="T98" fmla="*/ 43 w 48"/>
                <a:gd name="T99" fmla="*/ 1 h 37"/>
                <a:gd name="T100" fmla="*/ 47 w 48"/>
                <a:gd name="T101" fmla="*/ 5 h 37"/>
                <a:gd name="T102" fmla="*/ 47 w 48"/>
                <a:gd name="T103" fmla="*/ 8 h 37"/>
                <a:gd name="T104" fmla="*/ 45 w 48"/>
                <a:gd name="T105" fmla="*/ 1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8" h="37">
                  <a:moveTo>
                    <a:pt x="38" y="30"/>
                  </a:moveTo>
                  <a:cubicBezTo>
                    <a:pt x="38" y="34"/>
                    <a:pt x="34" y="37"/>
                    <a:pt x="30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4" y="37"/>
                    <a:pt x="0" y="34"/>
                    <a:pt x="0" y="3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1" y="0"/>
                    <a:pt x="32" y="0"/>
                    <a:pt x="33" y="0"/>
                  </a:cubicBezTo>
                  <a:cubicBezTo>
                    <a:pt x="34" y="0"/>
                    <a:pt x="34" y="1"/>
                    <a:pt x="34" y="1"/>
                  </a:cubicBezTo>
                  <a:cubicBezTo>
                    <a:pt x="34" y="1"/>
                    <a:pt x="34" y="2"/>
                    <a:pt x="34" y="2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3"/>
                    <a:pt x="32" y="3"/>
                    <a:pt x="31" y="3"/>
                  </a:cubicBezTo>
                  <a:cubicBezTo>
                    <a:pt x="31" y="3"/>
                    <a:pt x="31" y="3"/>
                    <a:pt x="30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6" y="3"/>
                    <a:pt x="4" y="5"/>
                    <a:pt x="4" y="7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2"/>
                    <a:pt x="6" y="34"/>
                    <a:pt x="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3" y="34"/>
                    <a:pt x="34" y="32"/>
                    <a:pt x="34" y="30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6"/>
                    <a:pt x="35" y="26"/>
                    <a:pt x="35" y="26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8" y="24"/>
                    <a:pt x="38" y="24"/>
                    <a:pt x="38" y="25"/>
                  </a:cubicBezTo>
                  <a:lnTo>
                    <a:pt x="38" y="30"/>
                  </a:lnTo>
                  <a:close/>
                  <a:moveTo>
                    <a:pt x="43" y="13"/>
                  </a:moveTo>
                  <a:cubicBezTo>
                    <a:pt x="25" y="31"/>
                    <a:pt x="25" y="31"/>
                    <a:pt x="25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35" y="5"/>
                    <a:pt x="35" y="5"/>
                    <a:pt x="35" y="5"/>
                  </a:cubicBezTo>
                  <a:lnTo>
                    <a:pt x="43" y="13"/>
                  </a:lnTo>
                  <a:close/>
                  <a:moveTo>
                    <a:pt x="27" y="25"/>
                  </a:moveTo>
                  <a:cubicBezTo>
                    <a:pt x="23" y="21"/>
                    <a:pt x="23" y="21"/>
                    <a:pt x="23" y="21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4" y="28"/>
                    <a:pt x="24" y="28"/>
                    <a:pt x="24" y="28"/>
                  </a:cubicBezTo>
                  <a:lnTo>
                    <a:pt x="27" y="25"/>
                  </a:lnTo>
                  <a:close/>
                  <a:moveTo>
                    <a:pt x="35" y="9"/>
                  </a:move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9"/>
                    <a:pt x="25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5" y="8"/>
                    <a:pt x="35" y="8"/>
                    <a:pt x="35" y="9"/>
                  </a:cubicBezTo>
                  <a:close/>
                  <a:moveTo>
                    <a:pt x="45" y="11"/>
                  </a:moveTo>
                  <a:cubicBezTo>
                    <a:pt x="37" y="3"/>
                    <a:pt x="37" y="3"/>
                    <a:pt x="37" y="3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40" y="0"/>
                    <a:pt x="42" y="0"/>
                    <a:pt x="43" y="1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8" y="6"/>
                    <a:pt x="48" y="7"/>
                    <a:pt x="47" y="8"/>
                  </a:cubicBezTo>
                  <a:lnTo>
                    <a:pt x="45" y="11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0" name="组合 95">
              <a:extLst>
                <a:ext uri="{FF2B5EF4-FFF2-40B4-BE49-F238E27FC236}">
                  <a16:creationId xmlns:a16="http://schemas.microsoft.com/office/drawing/2014/main" id="{1CC09910-4DF6-5F83-60CC-9AEAA8874178}"/>
                </a:ext>
              </a:extLst>
            </p:cNvPr>
            <p:cNvGrpSpPr/>
            <p:nvPr/>
          </p:nvGrpSpPr>
          <p:grpSpPr>
            <a:xfrm>
              <a:off x="8648131" y="1588248"/>
              <a:ext cx="3258968" cy="598838"/>
              <a:chOff x="1179498" y="1194144"/>
              <a:chExt cx="3258968" cy="598838"/>
            </a:xfrm>
          </p:grpSpPr>
          <p:sp>
            <p:nvSpPr>
              <p:cNvPr id="61" name="文本框 2">
                <a:extLst>
                  <a:ext uri="{FF2B5EF4-FFF2-40B4-BE49-F238E27FC236}">
                    <a16:creationId xmlns:a16="http://schemas.microsoft.com/office/drawing/2014/main" id="{417A7A22-F444-5071-9C30-202067288DA3}"/>
                  </a:ext>
                </a:extLst>
              </p:cNvPr>
              <p:cNvSpPr txBox="1"/>
              <p:nvPr/>
            </p:nvSpPr>
            <p:spPr>
              <a:xfrm>
                <a:off x="1179498" y="1194144"/>
                <a:ext cx="325896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ru-RU" altLang="zh-CN" sz="1400" b="1" dirty="0">
                    <a:solidFill>
                      <a:srgbClr val="C00000"/>
                    </a:solidFill>
                  </a:rPr>
                  <a:t>Областной конкурс детского творчества «Лето в фокусе»</a:t>
                </a:r>
                <a:endParaRPr kumimoji="0" lang="zh-CN" altLang="en-US" sz="1400" b="1" i="0" u="none" strike="noStrike" kern="1200" cap="none" spc="30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cxnSp>
            <p:nvCxnSpPr>
              <p:cNvPr id="62" name="直接连接符 5">
                <a:extLst>
                  <a:ext uri="{FF2B5EF4-FFF2-40B4-BE49-F238E27FC236}">
                    <a16:creationId xmlns:a16="http://schemas.microsoft.com/office/drawing/2014/main" id="{E075F32F-0A5A-0078-0343-D4EC9A765FA1}"/>
                  </a:ext>
                </a:extLst>
              </p:cNvPr>
              <p:cNvCxnSpPr/>
              <p:nvPr/>
            </p:nvCxnSpPr>
            <p:spPr>
              <a:xfrm>
                <a:off x="1185916" y="1717364"/>
                <a:ext cx="235878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接连接符 54">
                <a:extLst>
                  <a:ext uri="{FF2B5EF4-FFF2-40B4-BE49-F238E27FC236}">
                    <a16:creationId xmlns:a16="http://schemas.microsoft.com/office/drawing/2014/main" id="{F82D6D89-2285-7A73-4BBA-C3EC110DF1D4}"/>
                  </a:ext>
                </a:extLst>
              </p:cNvPr>
              <p:cNvCxnSpPr/>
              <p:nvPr/>
            </p:nvCxnSpPr>
            <p:spPr>
              <a:xfrm>
                <a:off x="1179498" y="1792982"/>
                <a:ext cx="817523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2" name="Group 508">
            <a:extLst>
              <a:ext uri="{FF2B5EF4-FFF2-40B4-BE49-F238E27FC236}">
                <a16:creationId xmlns:a16="http://schemas.microsoft.com/office/drawing/2014/main" id="{E52E172A-CE09-3324-46D4-41DDE7D43E73}"/>
              </a:ext>
            </a:extLst>
          </p:cNvPr>
          <p:cNvGrpSpPr/>
          <p:nvPr/>
        </p:nvGrpSpPr>
        <p:grpSpPr>
          <a:xfrm>
            <a:off x="5091045" y="3030106"/>
            <a:ext cx="3407876" cy="598838"/>
            <a:chOff x="8396894" y="1588248"/>
            <a:chExt cx="2616435" cy="598838"/>
          </a:xfrm>
        </p:grpSpPr>
        <p:sp>
          <p:nvSpPr>
            <p:cNvPr id="73" name="Freeform 163">
              <a:extLst>
                <a:ext uri="{FF2B5EF4-FFF2-40B4-BE49-F238E27FC236}">
                  <a16:creationId xmlns:a16="http://schemas.microsoft.com/office/drawing/2014/main" id="{80618E48-DF7E-E09A-45DF-3EAAF9FEF9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96894" y="1661563"/>
              <a:ext cx="251237" cy="230613"/>
            </a:xfrm>
            <a:custGeom>
              <a:avLst/>
              <a:gdLst>
                <a:gd name="T0" fmla="*/ 38 w 48"/>
                <a:gd name="T1" fmla="*/ 30 h 37"/>
                <a:gd name="T2" fmla="*/ 30 w 48"/>
                <a:gd name="T3" fmla="*/ 37 h 37"/>
                <a:gd name="T4" fmla="*/ 8 w 48"/>
                <a:gd name="T5" fmla="*/ 37 h 37"/>
                <a:gd name="T6" fmla="*/ 0 w 48"/>
                <a:gd name="T7" fmla="*/ 30 h 37"/>
                <a:gd name="T8" fmla="*/ 0 w 48"/>
                <a:gd name="T9" fmla="*/ 7 h 37"/>
                <a:gd name="T10" fmla="*/ 8 w 48"/>
                <a:gd name="T11" fmla="*/ 0 h 37"/>
                <a:gd name="T12" fmla="*/ 30 w 48"/>
                <a:gd name="T13" fmla="*/ 0 h 37"/>
                <a:gd name="T14" fmla="*/ 33 w 48"/>
                <a:gd name="T15" fmla="*/ 0 h 37"/>
                <a:gd name="T16" fmla="*/ 34 w 48"/>
                <a:gd name="T17" fmla="*/ 1 h 37"/>
                <a:gd name="T18" fmla="*/ 34 w 48"/>
                <a:gd name="T19" fmla="*/ 2 h 37"/>
                <a:gd name="T20" fmla="*/ 32 w 48"/>
                <a:gd name="T21" fmla="*/ 3 h 37"/>
                <a:gd name="T22" fmla="*/ 31 w 48"/>
                <a:gd name="T23" fmla="*/ 3 h 37"/>
                <a:gd name="T24" fmla="*/ 30 w 48"/>
                <a:gd name="T25" fmla="*/ 3 h 37"/>
                <a:gd name="T26" fmla="*/ 8 w 48"/>
                <a:gd name="T27" fmla="*/ 3 h 37"/>
                <a:gd name="T28" fmla="*/ 4 w 48"/>
                <a:gd name="T29" fmla="*/ 7 h 37"/>
                <a:gd name="T30" fmla="*/ 4 w 48"/>
                <a:gd name="T31" fmla="*/ 30 h 37"/>
                <a:gd name="T32" fmla="*/ 8 w 48"/>
                <a:gd name="T33" fmla="*/ 34 h 37"/>
                <a:gd name="T34" fmla="*/ 30 w 48"/>
                <a:gd name="T35" fmla="*/ 34 h 37"/>
                <a:gd name="T36" fmla="*/ 34 w 48"/>
                <a:gd name="T37" fmla="*/ 30 h 37"/>
                <a:gd name="T38" fmla="*/ 34 w 48"/>
                <a:gd name="T39" fmla="*/ 26 h 37"/>
                <a:gd name="T40" fmla="*/ 35 w 48"/>
                <a:gd name="T41" fmla="*/ 26 h 37"/>
                <a:gd name="T42" fmla="*/ 36 w 48"/>
                <a:gd name="T43" fmla="*/ 24 h 37"/>
                <a:gd name="T44" fmla="*/ 37 w 48"/>
                <a:gd name="T45" fmla="*/ 24 h 37"/>
                <a:gd name="T46" fmla="*/ 38 w 48"/>
                <a:gd name="T47" fmla="*/ 25 h 37"/>
                <a:gd name="T48" fmla="*/ 38 w 48"/>
                <a:gd name="T49" fmla="*/ 30 h 37"/>
                <a:gd name="T50" fmla="*/ 43 w 48"/>
                <a:gd name="T51" fmla="*/ 13 h 37"/>
                <a:gd name="T52" fmla="*/ 25 w 48"/>
                <a:gd name="T53" fmla="*/ 31 h 37"/>
                <a:gd name="T54" fmla="*/ 17 w 48"/>
                <a:gd name="T55" fmla="*/ 31 h 37"/>
                <a:gd name="T56" fmla="*/ 17 w 48"/>
                <a:gd name="T57" fmla="*/ 23 h 37"/>
                <a:gd name="T58" fmla="*/ 35 w 48"/>
                <a:gd name="T59" fmla="*/ 5 h 37"/>
                <a:gd name="T60" fmla="*/ 43 w 48"/>
                <a:gd name="T61" fmla="*/ 13 h 37"/>
                <a:gd name="T62" fmla="*/ 27 w 48"/>
                <a:gd name="T63" fmla="*/ 25 h 37"/>
                <a:gd name="T64" fmla="*/ 23 w 48"/>
                <a:gd name="T65" fmla="*/ 21 h 37"/>
                <a:gd name="T66" fmla="*/ 20 w 48"/>
                <a:gd name="T67" fmla="*/ 24 h 37"/>
                <a:gd name="T68" fmla="*/ 20 w 48"/>
                <a:gd name="T69" fmla="*/ 25 h 37"/>
                <a:gd name="T70" fmla="*/ 22 w 48"/>
                <a:gd name="T71" fmla="*/ 25 h 37"/>
                <a:gd name="T72" fmla="*/ 22 w 48"/>
                <a:gd name="T73" fmla="*/ 28 h 37"/>
                <a:gd name="T74" fmla="*/ 24 w 48"/>
                <a:gd name="T75" fmla="*/ 28 h 37"/>
                <a:gd name="T76" fmla="*/ 27 w 48"/>
                <a:gd name="T77" fmla="*/ 25 h 37"/>
                <a:gd name="T78" fmla="*/ 35 w 48"/>
                <a:gd name="T79" fmla="*/ 9 h 37"/>
                <a:gd name="T80" fmla="*/ 25 w 48"/>
                <a:gd name="T81" fmla="*/ 18 h 37"/>
                <a:gd name="T82" fmla="*/ 25 w 48"/>
                <a:gd name="T83" fmla="*/ 19 h 37"/>
                <a:gd name="T84" fmla="*/ 26 w 48"/>
                <a:gd name="T85" fmla="*/ 19 h 37"/>
                <a:gd name="T86" fmla="*/ 36 w 48"/>
                <a:gd name="T87" fmla="*/ 10 h 37"/>
                <a:gd name="T88" fmla="*/ 36 w 48"/>
                <a:gd name="T89" fmla="*/ 9 h 37"/>
                <a:gd name="T90" fmla="*/ 35 w 48"/>
                <a:gd name="T91" fmla="*/ 9 h 37"/>
                <a:gd name="T92" fmla="*/ 45 w 48"/>
                <a:gd name="T93" fmla="*/ 11 h 37"/>
                <a:gd name="T94" fmla="*/ 37 w 48"/>
                <a:gd name="T95" fmla="*/ 3 h 37"/>
                <a:gd name="T96" fmla="*/ 39 w 48"/>
                <a:gd name="T97" fmla="*/ 1 h 37"/>
                <a:gd name="T98" fmla="*/ 43 w 48"/>
                <a:gd name="T99" fmla="*/ 1 h 37"/>
                <a:gd name="T100" fmla="*/ 47 w 48"/>
                <a:gd name="T101" fmla="*/ 5 h 37"/>
                <a:gd name="T102" fmla="*/ 47 w 48"/>
                <a:gd name="T103" fmla="*/ 8 h 37"/>
                <a:gd name="T104" fmla="*/ 45 w 48"/>
                <a:gd name="T105" fmla="*/ 1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8" h="37">
                  <a:moveTo>
                    <a:pt x="38" y="30"/>
                  </a:moveTo>
                  <a:cubicBezTo>
                    <a:pt x="38" y="34"/>
                    <a:pt x="34" y="37"/>
                    <a:pt x="30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4" y="37"/>
                    <a:pt x="0" y="34"/>
                    <a:pt x="0" y="3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1" y="0"/>
                    <a:pt x="32" y="0"/>
                    <a:pt x="33" y="0"/>
                  </a:cubicBezTo>
                  <a:cubicBezTo>
                    <a:pt x="34" y="0"/>
                    <a:pt x="34" y="1"/>
                    <a:pt x="34" y="1"/>
                  </a:cubicBezTo>
                  <a:cubicBezTo>
                    <a:pt x="34" y="1"/>
                    <a:pt x="34" y="2"/>
                    <a:pt x="34" y="2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3"/>
                    <a:pt x="32" y="3"/>
                    <a:pt x="31" y="3"/>
                  </a:cubicBezTo>
                  <a:cubicBezTo>
                    <a:pt x="31" y="3"/>
                    <a:pt x="31" y="3"/>
                    <a:pt x="30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6" y="3"/>
                    <a:pt x="4" y="5"/>
                    <a:pt x="4" y="7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2"/>
                    <a:pt x="6" y="34"/>
                    <a:pt x="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3" y="34"/>
                    <a:pt x="34" y="32"/>
                    <a:pt x="34" y="30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6"/>
                    <a:pt x="35" y="26"/>
                    <a:pt x="35" y="26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8" y="24"/>
                    <a:pt x="38" y="24"/>
                    <a:pt x="38" y="25"/>
                  </a:cubicBezTo>
                  <a:lnTo>
                    <a:pt x="38" y="30"/>
                  </a:lnTo>
                  <a:close/>
                  <a:moveTo>
                    <a:pt x="43" y="13"/>
                  </a:moveTo>
                  <a:cubicBezTo>
                    <a:pt x="25" y="31"/>
                    <a:pt x="25" y="31"/>
                    <a:pt x="25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35" y="5"/>
                    <a:pt x="35" y="5"/>
                    <a:pt x="35" y="5"/>
                  </a:cubicBezTo>
                  <a:lnTo>
                    <a:pt x="43" y="13"/>
                  </a:lnTo>
                  <a:close/>
                  <a:moveTo>
                    <a:pt x="27" y="25"/>
                  </a:moveTo>
                  <a:cubicBezTo>
                    <a:pt x="23" y="21"/>
                    <a:pt x="23" y="21"/>
                    <a:pt x="23" y="21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4" y="28"/>
                    <a:pt x="24" y="28"/>
                    <a:pt x="24" y="28"/>
                  </a:cubicBezTo>
                  <a:lnTo>
                    <a:pt x="27" y="25"/>
                  </a:lnTo>
                  <a:close/>
                  <a:moveTo>
                    <a:pt x="35" y="9"/>
                  </a:move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9"/>
                    <a:pt x="25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5" y="8"/>
                    <a:pt x="35" y="8"/>
                    <a:pt x="35" y="9"/>
                  </a:cubicBezTo>
                  <a:close/>
                  <a:moveTo>
                    <a:pt x="45" y="11"/>
                  </a:moveTo>
                  <a:cubicBezTo>
                    <a:pt x="37" y="3"/>
                    <a:pt x="37" y="3"/>
                    <a:pt x="37" y="3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40" y="0"/>
                    <a:pt x="42" y="0"/>
                    <a:pt x="43" y="1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8" y="6"/>
                    <a:pt x="48" y="7"/>
                    <a:pt x="47" y="8"/>
                  </a:cubicBezTo>
                  <a:lnTo>
                    <a:pt x="45" y="11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4" name="组合 95">
              <a:extLst>
                <a:ext uri="{FF2B5EF4-FFF2-40B4-BE49-F238E27FC236}">
                  <a16:creationId xmlns:a16="http://schemas.microsoft.com/office/drawing/2014/main" id="{B43AB8D7-812E-EDB4-2CCD-BEBE4EB06859}"/>
                </a:ext>
              </a:extLst>
            </p:cNvPr>
            <p:cNvGrpSpPr/>
            <p:nvPr/>
          </p:nvGrpSpPr>
          <p:grpSpPr>
            <a:xfrm>
              <a:off x="8648131" y="1588248"/>
              <a:ext cx="2365198" cy="598838"/>
              <a:chOff x="1179498" y="1194144"/>
              <a:chExt cx="2365198" cy="598838"/>
            </a:xfrm>
          </p:grpSpPr>
          <p:sp>
            <p:nvSpPr>
              <p:cNvPr id="75" name="文本框 2">
                <a:extLst>
                  <a:ext uri="{FF2B5EF4-FFF2-40B4-BE49-F238E27FC236}">
                    <a16:creationId xmlns:a16="http://schemas.microsoft.com/office/drawing/2014/main" id="{29DFCAB5-C51E-208D-CEA6-584F29543891}"/>
                  </a:ext>
                </a:extLst>
              </p:cNvPr>
              <p:cNvSpPr txBox="1"/>
              <p:nvPr/>
            </p:nvSpPr>
            <p:spPr>
              <a:xfrm>
                <a:off x="1179498" y="1194144"/>
                <a:ext cx="236519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ru-RU" altLang="zh-CN" sz="1400" b="1" dirty="0">
                    <a:solidFill>
                      <a:srgbClr val="C00000"/>
                    </a:solidFill>
                  </a:rPr>
                  <a:t>Областной конкурс экскурсий «Лагерь глазами детей»</a:t>
                </a:r>
                <a:endParaRPr kumimoji="0" lang="zh-CN" altLang="en-US" sz="1400" b="1" i="0" u="none" strike="noStrike" kern="1200" cap="none" spc="30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cxnSp>
            <p:nvCxnSpPr>
              <p:cNvPr id="76" name="直接连接符 5">
                <a:extLst>
                  <a:ext uri="{FF2B5EF4-FFF2-40B4-BE49-F238E27FC236}">
                    <a16:creationId xmlns:a16="http://schemas.microsoft.com/office/drawing/2014/main" id="{6EB3D283-825C-7D00-22A0-FB51CCCDC361}"/>
                  </a:ext>
                </a:extLst>
              </p:cNvPr>
              <p:cNvCxnSpPr/>
              <p:nvPr/>
            </p:nvCxnSpPr>
            <p:spPr>
              <a:xfrm>
                <a:off x="1185916" y="1717364"/>
                <a:ext cx="235878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直接连接符 54">
                <a:extLst>
                  <a:ext uri="{FF2B5EF4-FFF2-40B4-BE49-F238E27FC236}">
                    <a16:creationId xmlns:a16="http://schemas.microsoft.com/office/drawing/2014/main" id="{99ABDC64-1518-AD28-5495-2E41E8EC89DB}"/>
                  </a:ext>
                </a:extLst>
              </p:cNvPr>
              <p:cNvCxnSpPr/>
              <p:nvPr/>
            </p:nvCxnSpPr>
            <p:spPr>
              <a:xfrm>
                <a:off x="1179498" y="1792982"/>
                <a:ext cx="817523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8" name="Group 508">
            <a:extLst>
              <a:ext uri="{FF2B5EF4-FFF2-40B4-BE49-F238E27FC236}">
                <a16:creationId xmlns:a16="http://schemas.microsoft.com/office/drawing/2014/main" id="{CDECFD56-126A-1297-7FA3-6FFF7A3D45AF}"/>
              </a:ext>
            </a:extLst>
          </p:cNvPr>
          <p:cNvGrpSpPr/>
          <p:nvPr/>
        </p:nvGrpSpPr>
        <p:grpSpPr>
          <a:xfrm>
            <a:off x="5091044" y="3850278"/>
            <a:ext cx="4698773" cy="598838"/>
            <a:chOff x="8396894" y="1588248"/>
            <a:chExt cx="3607536" cy="598838"/>
          </a:xfrm>
        </p:grpSpPr>
        <p:sp>
          <p:nvSpPr>
            <p:cNvPr id="79" name="Freeform 163">
              <a:extLst>
                <a:ext uri="{FF2B5EF4-FFF2-40B4-BE49-F238E27FC236}">
                  <a16:creationId xmlns:a16="http://schemas.microsoft.com/office/drawing/2014/main" id="{856FF26D-ABE1-A5D0-1ADF-1C626B56EE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96894" y="1661563"/>
              <a:ext cx="251237" cy="230613"/>
            </a:xfrm>
            <a:custGeom>
              <a:avLst/>
              <a:gdLst>
                <a:gd name="T0" fmla="*/ 38 w 48"/>
                <a:gd name="T1" fmla="*/ 30 h 37"/>
                <a:gd name="T2" fmla="*/ 30 w 48"/>
                <a:gd name="T3" fmla="*/ 37 h 37"/>
                <a:gd name="T4" fmla="*/ 8 w 48"/>
                <a:gd name="T5" fmla="*/ 37 h 37"/>
                <a:gd name="T6" fmla="*/ 0 w 48"/>
                <a:gd name="T7" fmla="*/ 30 h 37"/>
                <a:gd name="T8" fmla="*/ 0 w 48"/>
                <a:gd name="T9" fmla="*/ 7 h 37"/>
                <a:gd name="T10" fmla="*/ 8 w 48"/>
                <a:gd name="T11" fmla="*/ 0 h 37"/>
                <a:gd name="T12" fmla="*/ 30 w 48"/>
                <a:gd name="T13" fmla="*/ 0 h 37"/>
                <a:gd name="T14" fmla="*/ 33 w 48"/>
                <a:gd name="T15" fmla="*/ 0 h 37"/>
                <a:gd name="T16" fmla="*/ 34 w 48"/>
                <a:gd name="T17" fmla="*/ 1 h 37"/>
                <a:gd name="T18" fmla="*/ 34 w 48"/>
                <a:gd name="T19" fmla="*/ 2 h 37"/>
                <a:gd name="T20" fmla="*/ 32 w 48"/>
                <a:gd name="T21" fmla="*/ 3 h 37"/>
                <a:gd name="T22" fmla="*/ 31 w 48"/>
                <a:gd name="T23" fmla="*/ 3 h 37"/>
                <a:gd name="T24" fmla="*/ 30 w 48"/>
                <a:gd name="T25" fmla="*/ 3 h 37"/>
                <a:gd name="T26" fmla="*/ 8 w 48"/>
                <a:gd name="T27" fmla="*/ 3 h 37"/>
                <a:gd name="T28" fmla="*/ 4 w 48"/>
                <a:gd name="T29" fmla="*/ 7 h 37"/>
                <a:gd name="T30" fmla="*/ 4 w 48"/>
                <a:gd name="T31" fmla="*/ 30 h 37"/>
                <a:gd name="T32" fmla="*/ 8 w 48"/>
                <a:gd name="T33" fmla="*/ 34 h 37"/>
                <a:gd name="T34" fmla="*/ 30 w 48"/>
                <a:gd name="T35" fmla="*/ 34 h 37"/>
                <a:gd name="T36" fmla="*/ 34 w 48"/>
                <a:gd name="T37" fmla="*/ 30 h 37"/>
                <a:gd name="T38" fmla="*/ 34 w 48"/>
                <a:gd name="T39" fmla="*/ 26 h 37"/>
                <a:gd name="T40" fmla="*/ 35 w 48"/>
                <a:gd name="T41" fmla="*/ 26 h 37"/>
                <a:gd name="T42" fmla="*/ 36 w 48"/>
                <a:gd name="T43" fmla="*/ 24 h 37"/>
                <a:gd name="T44" fmla="*/ 37 w 48"/>
                <a:gd name="T45" fmla="*/ 24 h 37"/>
                <a:gd name="T46" fmla="*/ 38 w 48"/>
                <a:gd name="T47" fmla="*/ 25 h 37"/>
                <a:gd name="T48" fmla="*/ 38 w 48"/>
                <a:gd name="T49" fmla="*/ 30 h 37"/>
                <a:gd name="T50" fmla="*/ 43 w 48"/>
                <a:gd name="T51" fmla="*/ 13 h 37"/>
                <a:gd name="T52" fmla="*/ 25 w 48"/>
                <a:gd name="T53" fmla="*/ 31 h 37"/>
                <a:gd name="T54" fmla="*/ 17 w 48"/>
                <a:gd name="T55" fmla="*/ 31 h 37"/>
                <a:gd name="T56" fmla="*/ 17 w 48"/>
                <a:gd name="T57" fmla="*/ 23 h 37"/>
                <a:gd name="T58" fmla="*/ 35 w 48"/>
                <a:gd name="T59" fmla="*/ 5 h 37"/>
                <a:gd name="T60" fmla="*/ 43 w 48"/>
                <a:gd name="T61" fmla="*/ 13 h 37"/>
                <a:gd name="T62" fmla="*/ 27 w 48"/>
                <a:gd name="T63" fmla="*/ 25 h 37"/>
                <a:gd name="T64" fmla="*/ 23 w 48"/>
                <a:gd name="T65" fmla="*/ 21 h 37"/>
                <a:gd name="T66" fmla="*/ 20 w 48"/>
                <a:gd name="T67" fmla="*/ 24 h 37"/>
                <a:gd name="T68" fmla="*/ 20 w 48"/>
                <a:gd name="T69" fmla="*/ 25 h 37"/>
                <a:gd name="T70" fmla="*/ 22 w 48"/>
                <a:gd name="T71" fmla="*/ 25 h 37"/>
                <a:gd name="T72" fmla="*/ 22 w 48"/>
                <a:gd name="T73" fmla="*/ 28 h 37"/>
                <a:gd name="T74" fmla="*/ 24 w 48"/>
                <a:gd name="T75" fmla="*/ 28 h 37"/>
                <a:gd name="T76" fmla="*/ 27 w 48"/>
                <a:gd name="T77" fmla="*/ 25 h 37"/>
                <a:gd name="T78" fmla="*/ 35 w 48"/>
                <a:gd name="T79" fmla="*/ 9 h 37"/>
                <a:gd name="T80" fmla="*/ 25 w 48"/>
                <a:gd name="T81" fmla="*/ 18 h 37"/>
                <a:gd name="T82" fmla="*/ 25 w 48"/>
                <a:gd name="T83" fmla="*/ 19 h 37"/>
                <a:gd name="T84" fmla="*/ 26 w 48"/>
                <a:gd name="T85" fmla="*/ 19 h 37"/>
                <a:gd name="T86" fmla="*/ 36 w 48"/>
                <a:gd name="T87" fmla="*/ 10 h 37"/>
                <a:gd name="T88" fmla="*/ 36 w 48"/>
                <a:gd name="T89" fmla="*/ 9 h 37"/>
                <a:gd name="T90" fmla="*/ 35 w 48"/>
                <a:gd name="T91" fmla="*/ 9 h 37"/>
                <a:gd name="T92" fmla="*/ 45 w 48"/>
                <a:gd name="T93" fmla="*/ 11 h 37"/>
                <a:gd name="T94" fmla="*/ 37 w 48"/>
                <a:gd name="T95" fmla="*/ 3 h 37"/>
                <a:gd name="T96" fmla="*/ 39 w 48"/>
                <a:gd name="T97" fmla="*/ 1 h 37"/>
                <a:gd name="T98" fmla="*/ 43 w 48"/>
                <a:gd name="T99" fmla="*/ 1 h 37"/>
                <a:gd name="T100" fmla="*/ 47 w 48"/>
                <a:gd name="T101" fmla="*/ 5 h 37"/>
                <a:gd name="T102" fmla="*/ 47 w 48"/>
                <a:gd name="T103" fmla="*/ 8 h 37"/>
                <a:gd name="T104" fmla="*/ 45 w 48"/>
                <a:gd name="T105" fmla="*/ 1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8" h="37">
                  <a:moveTo>
                    <a:pt x="38" y="30"/>
                  </a:moveTo>
                  <a:cubicBezTo>
                    <a:pt x="38" y="34"/>
                    <a:pt x="34" y="37"/>
                    <a:pt x="30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4" y="37"/>
                    <a:pt x="0" y="34"/>
                    <a:pt x="0" y="3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1" y="0"/>
                    <a:pt x="32" y="0"/>
                    <a:pt x="33" y="0"/>
                  </a:cubicBezTo>
                  <a:cubicBezTo>
                    <a:pt x="34" y="0"/>
                    <a:pt x="34" y="1"/>
                    <a:pt x="34" y="1"/>
                  </a:cubicBezTo>
                  <a:cubicBezTo>
                    <a:pt x="34" y="1"/>
                    <a:pt x="34" y="2"/>
                    <a:pt x="34" y="2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3"/>
                    <a:pt x="32" y="3"/>
                    <a:pt x="31" y="3"/>
                  </a:cubicBezTo>
                  <a:cubicBezTo>
                    <a:pt x="31" y="3"/>
                    <a:pt x="31" y="3"/>
                    <a:pt x="30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6" y="3"/>
                    <a:pt x="4" y="5"/>
                    <a:pt x="4" y="7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2"/>
                    <a:pt x="6" y="34"/>
                    <a:pt x="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3" y="34"/>
                    <a:pt x="34" y="32"/>
                    <a:pt x="34" y="30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6"/>
                    <a:pt x="35" y="26"/>
                    <a:pt x="35" y="26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8" y="24"/>
                    <a:pt x="38" y="24"/>
                    <a:pt x="38" y="25"/>
                  </a:cubicBezTo>
                  <a:lnTo>
                    <a:pt x="38" y="30"/>
                  </a:lnTo>
                  <a:close/>
                  <a:moveTo>
                    <a:pt x="43" y="13"/>
                  </a:moveTo>
                  <a:cubicBezTo>
                    <a:pt x="25" y="31"/>
                    <a:pt x="25" y="31"/>
                    <a:pt x="25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35" y="5"/>
                    <a:pt x="35" y="5"/>
                    <a:pt x="35" y="5"/>
                  </a:cubicBezTo>
                  <a:lnTo>
                    <a:pt x="43" y="13"/>
                  </a:lnTo>
                  <a:close/>
                  <a:moveTo>
                    <a:pt x="27" y="25"/>
                  </a:moveTo>
                  <a:cubicBezTo>
                    <a:pt x="23" y="21"/>
                    <a:pt x="23" y="21"/>
                    <a:pt x="23" y="21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4" y="28"/>
                    <a:pt x="24" y="28"/>
                    <a:pt x="24" y="28"/>
                  </a:cubicBezTo>
                  <a:lnTo>
                    <a:pt x="27" y="25"/>
                  </a:lnTo>
                  <a:close/>
                  <a:moveTo>
                    <a:pt x="35" y="9"/>
                  </a:move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9"/>
                    <a:pt x="25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5" y="8"/>
                    <a:pt x="35" y="8"/>
                    <a:pt x="35" y="9"/>
                  </a:cubicBezTo>
                  <a:close/>
                  <a:moveTo>
                    <a:pt x="45" y="11"/>
                  </a:moveTo>
                  <a:cubicBezTo>
                    <a:pt x="37" y="3"/>
                    <a:pt x="37" y="3"/>
                    <a:pt x="37" y="3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40" y="0"/>
                    <a:pt x="42" y="0"/>
                    <a:pt x="43" y="1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8" y="6"/>
                    <a:pt x="48" y="7"/>
                    <a:pt x="47" y="8"/>
                  </a:cubicBezTo>
                  <a:lnTo>
                    <a:pt x="45" y="11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80" name="组合 95">
              <a:extLst>
                <a:ext uri="{FF2B5EF4-FFF2-40B4-BE49-F238E27FC236}">
                  <a16:creationId xmlns:a16="http://schemas.microsoft.com/office/drawing/2014/main" id="{A07142F2-68DA-C0E0-6D7D-0E430948A4F5}"/>
                </a:ext>
              </a:extLst>
            </p:cNvPr>
            <p:cNvGrpSpPr/>
            <p:nvPr/>
          </p:nvGrpSpPr>
          <p:grpSpPr>
            <a:xfrm>
              <a:off x="8648131" y="1588248"/>
              <a:ext cx="3356299" cy="598838"/>
              <a:chOff x="1179498" y="1194144"/>
              <a:chExt cx="3356299" cy="598838"/>
            </a:xfrm>
          </p:grpSpPr>
          <p:sp>
            <p:nvSpPr>
              <p:cNvPr id="81" name="文本框 2">
                <a:extLst>
                  <a:ext uri="{FF2B5EF4-FFF2-40B4-BE49-F238E27FC236}">
                    <a16:creationId xmlns:a16="http://schemas.microsoft.com/office/drawing/2014/main" id="{0E623D2A-7BB9-946E-5CE3-6EDF930CA8FE}"/>
                  </a:ext>
                </a:extLst>
              </p:cNvPr>
              <p:cNvSpPr txBox="1"/>
              <p:nvPr/>
            </p:nvSpPr>
            <p:spPr>
              <a:xfrm>
                <a:off x="1179498" y="1194144"/>
                <a:ext cx="33562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ru-RU" altLang="zh-CN" sz="1400" b="1" dirty="0">
                    <a:solidFill>
                      <a:srgbClr val="C00000"/>
                    </a:solidFill>
                  </a:rPr>
                  <a:t>Областной конкурс отрядов помощников вожатых «Курсанты лета»</a:t>
                </a:r>
                <a:endParaRPr kumimoji="0" lang="zh-CN" altLang="en-US" sz="1400" b="1" i="0" u="none" strike="noStrike" kern="1200" cap="none" spc="30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cxnSp>
            <p:nvCxnSpPr>
              <p:cNvPr id="82" name="直接连接符 5">
                <a:extLst>
                  <a:ext uri="{FF2B5EF4-FFF2-40B4-BE49-F238E27FC236}">
                    <a16:creationId xmlns:a16="http://schemas.microsoft.com/office/drawing/2014/main" id="{5F6B284F-A1B7-6141-147A-D62858C901B8}"/>
                  </a:ext>
                </a:extLst>
              </p:cNvPr>
              <p:cNvCxnSpPr/>
              <p:nvPr/>
            </p:nvCxnSpPr>
            <p:spPr>
              <a:xfrm>
                <a:off x="1185916" y="1717364"/>
                <a:ext cx="235878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接连接符 54">
                <a:extLst>
                  <a:ext uri="{FF2B5EF4-FFF2-40B4-BE49-F238E27FC236}">
                    <a16:creationId xmlns:a16="http://schemas.microsoft.com/office/drawing/2014/main" id="{52A002E1-8FDA-95D0-FDB2-2A6D809DA2FA}"/>
                  </a:ext>
                </a:extLst>
              </p:cNvPr>
              <p:cNvCxnSpPr/>
              <p:nvPr/>
            </p:nvCxnSpPr>
            <p:spPr>
              <a:xfrm>
                <a:off x="1179498" y="1792982"/>
                <a:ext cx="817523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ABFDD0-688F-089B-BD5A-0A3D367372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44" y="2133600"/>
            <a:ext cx="4371541" cy="25907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4CFC7BB7-B9D4-A513-77D0-69E0BF0E1CC1}"/>
              </a:ext>
            </a:extLst>
          </p:cNvPr>
          <p:cNvSpPr txBox="1">
            <a:spLocks/>
          </p:cNvSpPr>
          <p:nvPr/>
        </p:nvSpPr>
        <p:spPr bwMode="auto">
          <a:xfrm>
            <a:off x="5872089" y="704850"/>
            <a:ext cx="3090198" cy="1115665"/>
          </a:xfrm>
          <a:prstGeom prst="rect">
            <a:avLst/>
          </a:prstGeom>
          <a:solidFill>
            <a:schemeClr val="bg1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altLang="ru-RU" sz="20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/>
              </a:rPr>
              <a:t>Повышение уровня детских работ</a:t>
            </a:r>
          </a:p>
        </p:txBody>
      </p:sp>
      <p:sp>
        <p:nvSpPr>
          <p:cNvPr id="7" name="Стрелка: штриховая вправо 6">
            <a:extLst>
              <a:ext uri="{FF2B5EF4-FFF2-40B4-BE49-F238E27FC236}">
                <a16:creationId xmlns:a16="http://schemas.microsoft.com/office/drawing/2014/main" id="{628678F1-3777-8CBF-7BD2-9D0B48369ED2}"/>
              </a:ext>
            </a:extLst>
          </p:cNvPr>
          <p:cNvSpPr/>
          <p:nvPr/>
        </p:nvSpPr>
        <p:spPr>
          <a:xfrm>
            <a:off x="4359920" y="824879"/>
            <a:ext cx="1152128" cy="1071253"/>
          </a:xfrm>
          <a:prstGeom prst="striped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239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2A538A-B87C-49A5-BE1A-0DDE8E94A2B8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Профессиональное развитие педагогов</a:t>
            </a:r>
            <a:endParaRPr lang="ru-RU" sz="20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28C3CD8-269C-4628-82EC-D5CE41D82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5D89CD-A2A5-4492-A365-3F1647DE52EB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  <p:sp>
        <p:nvSpPr>
          <p:cNvPr id="55" name="文本框 52">
            <a:extLst>
              <a:ext uri="{FF2B5EF4-FFF2-40B4-BE49-F238E27FC236}">
                <a16:creationId xmlns:a16="http://schemas.microsoft.com/office/drawing/2014/main" id="{BE2D21B3-2311-4E0A-8E2D-A7C18AE8404F}"/>
              </a:ext>
            </a:extLst>
          </p:cNvPr>
          <p:cNvSpPr txBox="1"/>
          <p:nvPr/>
        </p:nvSpPr>
        <p:spPr>
          <a:xfrm>
            <a:off x="7295138" y="3640912"/>
            <a:ext cx="3417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+mn-cs"/>
              </a:rPr>
              <a:t>1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6" name="文本框 52">
            <a:extLst>
              <a:ext uri="{FF2B5EF4-FFF2-40B4-BE49-F238E27FC236}">
                <a16:creationId xmlns:a16="http://schemas.microsoft.com/office/drawing/2014/main" id="{F46EBBF6-5AFA-45A9-7FD4-54E0CFDC46E6}"/>
              </a:ext>
            </a:extLst>
          </p:cNvPr>
          <p:cNvSpPr txBox="1"/>
          <p:nvPr/>
        </p:nvSpPr>
        <p:spPr>
          <a:xfrm>
            <a:off x="8246652" y="3483527"/>
            <a:ext cx="3914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+mn-cs"/>
              </a:rPr>
              <a:t>2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7" name="文本框 52">
            <a:extLst>
              <a:ext uri="{FF2B5EF4-FFF2-40B4-BE49-F238E27FC236}">
                <a16:creationId xmlns:a16="http://schemas.microsoft.com/office/drawing/2014/main" id="{7357229F-480D-D421-4CE0-E3513A497531}"/>
              </a:ext>
            </a:extLst>
          </p:cNvPr>
          <p:cNvSpPr txBox="1"/>
          <p:nvPr/>
        </p:nvSpPr>
        <p:spPr>
          <a:xfrm>
            <a:off x="8055508" y="3979510"/>
            <a:ext cx="3914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+mn-cs"/>
              </a:rPr>
              <a:t>4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" name="Group 104">
            <a:extLst>
              <a:ext uri="{FF2B5EF4-FFF2-40B4-BE49-F238E27FC236}">
                <a16:creationId xmlns:a16="http://schemas.microsoft.com/office/drawing/2014/main" id="{09A1CEDD-1407-BD4E-83C7-2706013F06EE}"/>
              </a:ext>
            </a:extLst>
          </p:cNvPr>
          <p:cNvGrpSpPr/>
          <p:nvPr/>
        </p:nvGrpSpPr>
        <p:grpSpPr>
          <a:xfrm>
            <a:off x="491747" y="1388517"/>
            <a:ext cx="8861985" cy="3291170"/>
            <a:chOff x="523089" y="1344997"/>
            <a:chExt cx="7289693" cy="2856253"/>
          </a:xfrm>
          <a:effectLst/>
        </p:grpSpPr>
        <p:grpSp>
          <p:nvGrpSpPr>
            <p:cNvPr id="11" name="组合 5">
              <a:extLst>
                <a:ext uri="{FF2B5EF4-FFF2-40B4-BE49-F238E27FC236}">
                  <a16:creationId xmlns:a16="http://schemas.microsoft.com/office/drawing/2014/main" id="{1649DEE7-AE03-5F25-7879-52525379C33D}"/>
                </a:ext>
              </a:extLst>
            </p:cNvPr>
            <p:cNvGrpSpPr/>
            <p:nvPr/>
          </p:nvGrpSpPr>
          <p:grpSpPr>
            <a:xfrm>
              <a:off x="5452040" y="1401808"/>
              <a:ext cx="994476" cy="405108"/>
              <a:chOff x="6423475" y="2025751"/>
              <a:chExt cx="1325796" cy="540269"/>
            </a:xfrm>
          </p:grpSpPr>
          <p:sp>
            <p:nvSpPr>
              <p:cNvPr id="121" name="任意多边形 6">
                <a:extLst>
                  <a:ext uri="{FF2B5EF4-FFF2-40B4-BE49-F238E27FC236}">
                    <a16:creationId xmlns:a16="http://schemas.microsoft.com/office/drawing/2014/main" id="{CB56EB79-EEF6-C2C4-ADF8-2F3E5782526C}"/>
                  </a:ext>
                </a:extLst>
              </p:cNvPr>
              <p:cNvSpPr/>
              <p:nvPr/>
            </p:nvSpPr>
            <p:spPr>
              <a:xfrm>
                <a:off x="6423475" y="2037322"/>
                <a:ext cx="946333" cy="528698"/>
              </a:xfrm>
              <a:custGeom>
                <a:avLst/>
                <a:gdLst>
                  <a:gd name="connsiteX0" fmla="*/ 264349 w 946333"/>
                  <a:gd name="connsiteY0" fmla="*/ 0 h 528698"/>
                  <a:gd name="connsiteX1" fmla="*/ 946333 w 946333"/>
                  <a:gd name="connsiteY1" fmla="*/ 0 h 528698"/>
                  <a:gd name="connsiteX2" fmla="*/ 946333 w 946333"/>
                  <a:gd name="connsiteY2" fmla="*/ 528698 h 528698"/>
                  <a:gd name="connsiteX3" fmla="*/ 264349 w 946333"/>
                  <a:gd name="connsiteY3" fmla="*/ 528698 h 528698"/>
                  <a:gd name="connsiteX4" fmla="*/ 0 w 946333"/>
                  <a:gd name="connsiteY4" fmla="*/ 264349 h 528698"/>
                  <a:gd name="connsiteX5" fmla="*/ 264349 w 946333"/>
                  <a:gd name="connsiteY5" fmla="*/ 0 h 528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46333" h="528698">
                    <a:moveTo>
                      <a:pt x="264349" y="0"/>
                    </a:moveTo>
                    <a:lnTo>
                      <a:pt x="946333" y="0"/>
                    </a:lnTo>
                    <a:lnTo>
                      <a:pt x="946333" y="528698"/>
                    </a:lnTo>
                    <a:lnTo>
                      <a:pt x="264349" y="528698"/>
                    </a:lnTo>
                    <a:cubicBezTo>
                      <a:pt x="118353" y="528698"/>
                      <a:pt x="0" y="410345"/>
                      <a:pt x="0" y="264349"/>
                    </a:cubicBezTo>
                    <a:cubicBezTo>
                      <a:pt x="0" y="118353"/>
                      <a:pt x="118353" y="0"/>
                      <a:pt x="264349" y="0"/>
                    </a:cubicBezTo>
                    <a:close/>
                  </a:path>
                </a:pathLst>
              </a:custGeom>
              <a:solidFill>
                <a:srgbClr val="FFB85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22" name="任意多边形 7">
                <a:extLst>
                  <a:ext uri="{FF2B5EF4-FFF2-40B4-BE49-F238E27FC236}">
                    <a16:creationId xmlns:a16="http://schemas.microsoft.com/office/drawing/2014/main" id="{E9B37511-352A-EC26-D3E7-142BD6FBC284}"/>
                  </a:ext>
                </a:extLst>
              </p:cNvPr>
              <p:cNvSpPr/>
              <p:nvPr/>
            </p:nvSpPr>
            <p:spPr>
              <a:xfrm>
                <a:off x="6423475" y="2025751"/>
                <a:ext cx="1325796" cy="528698"/>
              </a:xfrm>
              <a:custGeom>
                <a:avLst/>
                <a:gdLst>
                  <a:gd name="connsiteX0" fmla="*/ 264349 w 946333"/>
                  <a:gd name="connsiteY0" fmla="*/ 0 h 528698"/>
                  <a:gd name="connsiteX1" fmla="*/ 946333 w 946333"/>
                  <a:gd name="connsiteY1" fmla="*/ 0 h 528698"/>
                  <a:gd name="connsiteX2" fmla="*/ 946333 w 946333"/>
                  <a:gd name="connsiteY2" fmla="*/ 528698 h 528698"/>
                  <a:gd name="connsiteX3" fmla="*/ 264349 w 946333"/>
                  <a:gd name="connsiteY3" fmla="*/ 528698 h 528698"/>
                  <a:gd name="connsiteX4" fmla="*/ 0 w 946333"/>
                  <a:gd name="connsiteY4" fmla="*/ 264349 h 528698"/>
                  <a:gd name="connsiteX5" fmla="*/ 264349 w 946333"/>
                  <a:gd name="connsiteY5" fmla="*/ 0 h 528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46333" h="528698">
                    <a:moveTo>
                      <a:pt x="264349" y="0"/>
                    </a:moveTo>
                    <a:lnTo>
                      <a:pt x="946333" y="0"/>
                    </a:lnTo>
                    <a:lnTo>
                      <a:pt x="946333" y="528698"/>
                    </a:lnTo>
                    <a:lnTo>
                      <a:pt x="264349" y="528698"/>
                    </a:lnTo>
                    <a:cubicBezTo>
                      <a:pt x="118353" y="528698"/>
                      <a:pt x="0" y="410345"/>
                      <a:pt x="0" y="264349"/>
                    </a:cubicBezTo>
                    <a:cubicBezTo>
                      <a:pt x="0" y="118353"/>
                      <a:pt x="118353" y="0"/>
                      <a:pt x="264349" y="0"/>
                    </a:cubicBezTo>
                    <a:close/>
                  </a:path>
                </a:pathLst>
              </a:custGeom>
              <a:solidFill>
                <a:srgbClr val="FFB85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23" name="Group 41">
                <a:extLst>
                  <a:ext uri="{FF2B5EF4-FFF2-40B4-BE49-F238E27FC236}">
                    <a16:creationId xmlns:a16="http://schemas.microsoft.com/office/drawing/2014/main" id="{A1763BA6-0009-3274-096E-9CDCA0A32C50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6782487" y="2134869"/>
                <a:ext cx="284097" cy="347774"/>
                <a:chOff x="3783" y="2089"/>
                <a:chExt cx="116" cy="142"/>
              </a:xfrm>
              <a:solidFill>
                <a:schemeClr val="bg1"/>
              </a:solidFill>
              <a:effectLst/>
            </p:grpSpPr>
            <p:sp>
              <p:nvSpPr>
                <p:cNvPr id="124" name="Freeform 42">
                  <a:extLst>
                    <a:ext uri="{FF2B5EF4-FFF2-40B4-BE49-F238E27FC236}">
                      <a16:creationId xmlns:a16="http://schemas.microsoft.com/office/drawing/2014/main" id="{5647E068-320F-1902-BEF5-4A21BB9638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91" y="2221"/>
                  <a:ext cx="20" cy="10"/>
                </a:xfrm>
                <a:custGeom>
                  <a:avLst/>
                  <a:gdLst>
                    <a:gd name="T0" fmla="*/ 8 w 8"/>
                    <a:gd name="T1" fmla="*/ 0 h 4"/>
                    <a:gd name="T2" fmla="*/ 1 w 8"/>
                    <a:gd name="T3" fmla="*/ 0 h 4"/>
                    <a:gd name="T4" fmla="*/ 0 w 8"/>
                    <a:gd name="T5" fmla="*/ 0 h 4"/>
                    <a:gd name="T6" fmla="*/ 0 w 8"/>
                    <a:gd name="T7" fmla="*/ 4 h 4"/>
                    <a:gd name="T8" fmla="*/ 1 w 8"/>
                    <a:gd name="T9" fmla="*/ 4 h 4"/>
                    <a:gd name="T10" fmla="*/ 8 w 8"/>
                    <a:gd name="T11" fmla="*/ 4 h 4"/>
                    <a:gd name="T12" fmla="*/ 8 w 8"/>
                    <a:gd name="T13" fmla="*/ 4 h 4"/>
                    <a:gd name="T14" fmla="*/ 8 w 8"/>
                    <a:gd name="T15" fmla="*/ 0 h 4"/>
                    <a:gd name="T16" fmla="*/ 8 w 8"/>
                    <a:gd name="T1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" h="4">
                      <a:moveTo>
                        <a:pt x="8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1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200">
                    <a:solidFill>
                      <a:srgbClr val="FFB850"/>
                    </a:solidFill>
                  </a:endParaRPr>
                </a:p>
              </p:txBody>
            </p:sp>
            <p:sp>
              <p:nvSpPr>
                <p:cNvPr id="125" name="Freeform 43">
                  <a:extLst>
                    <a:ext uri="{FF2B5EF4-FFF2-40B4-BE49-F238E27FC236}">
                      <a16:creationId xmlns:a16="http://schemas.microsoft.com/office/drawing/2014/main" id="{E4533015-3F4A-860A-7CAE-A756A198F5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8" y="2208"/>
                  <a:ext cx="23" cy="23"/>
                </a:xfrm>
                <a:custGeom>
                  <a:avLst/>
                  <a:gdLst>
                    <a:gd name="T0" fmla="*/ 8 w 9"/>
                    <a:gd name="T1" fmla="*/ 0 h 9"/>
                    <a:gd name="T2" fmla="*/ 1 w 9"/>
                    <a:gd name="T3" fmla="*/ 0 h 9"/>
                    <a:gd name="T4" fmla="*/ 0 w 9"/>
                    <a:gd name="T5" fmla="*/ 1 h 9"/>
                    <a:gd name="T6" fmla="*/ 0 w 9"/>
                    <a:gd name="T7" fmla="*/ 9 h 9"/>
                    <a:gd name="T8" fmla="*/ 1 w 9"/>
                    <a:gd name="T9" fmla="*/ 9 h 9"/>
                    <a:gd name="T10" fmla="*/ 8 w 9"/>
                    <a:gd name="T11" fmla="*/ 9 h 9"/>
                    <a:gd name="T12" fmla="*/ 9 w 9"/>
                    <a:gd name="T13" fmla="*/ 9 h 9"/>
                    <a:gd name="T14" fmla="*/ 9 w 9"/>
                    <a:gd name="T15" fmla="*/ 1 h 9"/>
                    <a:gd name="T16" fmla="*/ 8 w 9"/>
                    <a:gd name="T1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" h="9">
                      <a:moveTo>
                        <a:pt x="8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9"/>
                        <a:pt x="1" y="9"/>
                        <a:pt x="1" y="9"/>
                      </a:cubicBezTo>
                      <a:cubicBezTo>
                        <a:pt x="8" y="9"/>
                        <a:pt x="8" y="9"/>
                        <a:pt x="8" y="9"/>
                      </a:cubicBezTo>
                      <a:cubicBezTo>
                        <a:pt x="8" y="9"/>
                        <a:pt x="9" y="9"/>
                        <a:pt x="9" y="9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9" y="1"/>
                        <a:pt x="8" y="0"/>
                        <a:pt x="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200">
                    <a:solidFill>
                      <a:srgbClr val="FFB850"/>
                    </a:solidFill>
                  </a:endParaRPr>
                </a:p>
              </p:txBody>
            </p:sp>
            <p:sp>
              <p:nvSpPr>
                <p:cNvPr id="126" name="Freeform 44">
                  <a:extLst>
                    <a:ext uri="{FF2B5EF4-FFF2-40B4-BE49-F238E27FC236}">
                      <a16:creationId xmlns:a16="http://schemas.microsoft.com/office/drawing/2014/main" id="{34EB304A-83D0-2C07-E9DB-D8F46D0264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49" y="2184"/>
                  <a:ext cx="20" cy="47"/>
                </a:xfrm>
                <a:custGeom>
                  <a:avLst/>
                  <a:gdLst>
                    <a:gd name="T0" fmla="*/ 7 w 8"/>
                    <a:gd name="T1" fmla="*/ 0 h 19"/>
                    <a:gd name="T2" fmla="*/ 0 w 8"/>
                    <a:gd name="T3" fmla="*/ 0 h 19"/>
                    <a:gd name="T4" fmla="*/ 0 w 8"/>
                    <a:gd name="T5" fmla="*/ 1 h 19"/>
                    <a:gd name="T6" fmla="*/ 0 w 8"/>
                    <a:gd name="T7" fmla="*/ 19 h 19"/>
                    <a:gd name="T8" fmla="*/ 0 w 8"/>
                    <a:gd name="T9" fmla="*/ 19 h 19"/>
                    <a:gd name="T10" fmla="*/ 7 w 8"/>
                    <a:gd name="T11" fmla="*/ 19 h 19"/>
                    <a:gd name="T12" fmla="*/ 8 w 8"/>
                    <a:gd name="T13" fmla="*/ 19 h 19"/>
                    <a:gd name="T14" fmla="*/ 8 w 8"/>
                    <a:gd name="T15" fmla="*/ 1 h 19"/>
                    <a:gd name="T16" fmla="*/ 7 w 8"/>
                    <a:gd name="T17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" h="19">
                      <a:moveTo>
                        <a:pt x="7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7" y="19"/>
                        <a:pt x="7" y="19"/>
                        <a:pt x="7" y="19"/>
                      </a:cubicBezTo>
                      <a:cubicBezTo>
                        <a:pt x="8" y="19"/>
                        <a:pt x="8" y="19"/>
                        <a:pt x="8" y="19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8" y="1"/>
                        <a:pt x="8" y="0"/>
                        <a:pt x="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200">
                    <a:solidFill>
                      <a:srgbClr val="FFB850"/>
                    </a:solidFill>
                  </a:endParaRPr>
                </a:p>
              </p:txBody>
            </p:sp>
            <p:sp>
              <p:nvSpPr>
                <p:cNvPr id="127" name="Freeform 45">
                  <a:extLst>
                    <a:ext uri="{FF2B5EF4-FFF2-40B4-BE49-F238E27FC236}">
                      <a16:creationId xmlns:a16="http://schemas.microsoft.com/office/drawing/2014/main" id="{F4AA5D8D-88F1-CCE7-EB6C-5744B97A24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77" y="2161"/>
                  <a:ext cx="22" cy="70"/>
                </a:xfrm>
                <a:custGeom>
                  <a:avLst/>
                  <a:gdLst>
                    <a:gd name="T0" fmla="*/ 8 w 9"/>
                    <a:gd name="T1" fmla="*/ 0 h 28"/>
                    <a:gd name="T2" fmla="*/ 1 w 9"/>
                    <a:gd name="T3" fmla="*/ 0 h 28"/>
                    <a:gd name="T4" fmla="*/ 0 w 9"/>
                    <a:gd name="T5" fmla="*/ 1 h 28"/>
                    <a:gd name="T6" fmla="*/ 0 w 9"/>
                    <a:gd name="T7" fmla="*/ 28 h 28"/>
                    <a:gd name="T8" fmla="*/ 1 w 9"/>
                    <a:gd name="T9" fmla="*/ 28 h 28"/>
                    <a:gd name="T10" fmla="*/ 8 w 9"/>
                    <a:gd name="T11" fmla="*/ 28 h 28"/>
                    <a:gd name="T12" fmla="*/ 9 w 9"/>
                    <a:gd name="T13" fmla="*/ 28 h 28"/>
                    <a:gd name="T14" fmla="*/ 9 w 9"/>
                    <a:gd name="T15" fmla="*/ 1 h 28"/>
                    <a:gd name="T16" fmla="*/ 8 w 9"/>
                    <a:gd name="T17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" h="28">
                      <a:moveTo>
                        <a:pt x="8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28"/>
                        <a:pt x="0" y="28"/>
                        <a:pt x="1" y="28"/>
                      </a:cubicBezTo>
                      <a:cubicBezTo>
                        <a:pt x="8" y="28"/>
                        <a:pt x="8" y="28"/>
                        <a:pt x="8" y="28"/>
                      </a:cubicBezTo>
                      <a:cubicBezTo>
                        <a:pt x="8" y="28"/>
                        <a:pt x="9" y="28"/>
                        <a:pt x="9" y="28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9" y="1"/>
                        <a:pt x="8" y="0"/>
                        <a:pt x="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200">
                    <a:solidFill>
                      <a:srgbClr val="FFB850"/>
                    </a:solidFill>
                  </a:endParaRPr>
                </a:p>
              </p:txBody>
            </p:sp>
            <p:sp>
              <p:nvSpPr>
                <p:cNvPr id="128" name="Freeform 46">
                  <a:extLst>
                    <a:ext uri="{FF2B5EF4-FFF2-40B4-BE49-F238E27FC236}">
                      <a16:creationId xmlns:a16="http://schemas.microsoft.com/office/drawing/2014/main" id="{5A81B833-201E-9940-E932-DA838E681A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21" y="2089"/>
                  <a:ext cx="23" cy="27"/>
                </a:xfrm>
                <a:custGeom>
                  <a:avLst/>
                  <a:gdLst>
                    <a:gd name="T0" fmla="*/ 5 w 9"/>
                    <a:gd name="T1" fmla="*/ 10 h 11"/>
                    <a:gd name="T2" fmla="*/ 8 w 9"/>
                    <a:gd name="T3" fmla="*/ 4 h 11"/>
                    <a:gd name="T4" fmla="*/ 5 w 9"/>
                    <a:gd name="T5" fmla="*/ 0 h 11"/>
                    <a:gd name="T6" fmla="*/ 0 w 9"/>
                    <a:gd name="T7" fmla="*/ 4 h 11"/>
                    <a:gd name="T8" fmla="*/ 5 w 9"/>
                    <a:gd name="T9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11">
                      <a:moveTo>
                        <a:pt x="5" y="10"/>
                      </a:moveTo>
                      <a:cubicBezTo>
                        <a:pt x="8" y="10"/>
                        <a:pt x="8" y="7"/>
                        <a:pt x="8" y="4"/>
                      </a:cubicBezTo>
                      <a:cubicBezTo>
                        <a:pt x="9" y="2"/>
                        <a:pt x="7" y="0"/>
                        <a:pt x="5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1" y="8"/>
                        <a:pt x="4" y="11"/>
                        <a:pt x="5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200">
                    <a:solidFill>
                      <a:srgbClr val="FFB850"/>
                    </a:solidFill>
                  </a:endParaRPr>
                </a:p>
              </p:txBody>
            </p:sp>
            <p:sp>
              <p:nvSpPr>
                <p:cNvPr id="129" name="Freeform 47">
                  <a:extLst>
                    <a:ext uri="{FF2B5EF4-FFF2-40B4-BE49-F238E27FC236}">
                      <a16:creationId xmlns:a16="http://schemas.microsoft.com/office/drawing/2014/main" id="{FBFCD2E8-2547-4A57-6A61-71CD7F1EAE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85" y="2164"/>
                  <a:ext cx="36" cy="44"/>
                </a:xfrm>
                <a:custGeom>
                  <a:avLst/>
                  <a:gdLst>
                    <a:gd name="T0" fmla="*/ 12 w 14"/>
                    <a:gd name="T1" fmla="*/ 1 h 18"/>
                    <a:gd name="T2" fmla="*/ 10 w 14"/>
                    <a:gd name="T3" fmla="*/ 0 h 18"/>
                    <a:gd name="T4" fmla="*/ 8 w 14"/>
                    <a:gd name="T5" fmla="*/ 6 h 18"/>
                    <a:gd name="T6" fmla="*/ 1 w 14"/>
                    <a:gd name="T7" fmla="*/ 14 h 18"/>
                    <a:gd name="T8" fmla="*/ 1 w 14"/>
                    <a:gd name="T9" fmla="*/ 17 h 18"/>
                    <a:gd name="T10" fmla="*/ 4 w 14"/>
                    <a:gd name="T11" fmla="*/ 17 h 18"/>
                    <a:gd name="T12" fmla="*/ 12 w 14"/>
                    <a:gd name="T13" fmla="*/ 9 h 18"/>
                    <a:gd name="T14" fmla="*/ 13 w 14"/>
                    <a:gd name="T15" fmla="*/ 8 h 18"/>
                    <a:gd name="T16" fmla="*/ 14 w 14"/>
                    <a:gd name="T17" fmla="*/ 3 h 18"/>
                    <a:gd name="T18" fmla="*/ 12 w 14"/>
                    <a:gd name="T19" fmla="*/ 1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" h="18">
                      <a:moveTo>
                        <a:pt x="12" y="1"/>
                      </a:moveTo>
                      <a:cubicBezTo>
                        <a:pt x="11" y="1"/>
                        <a:pt x="10" y="0"/>
                        <a:pt x="10" y="0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1" y="14"/>
                        <a:pt x="1" y="14"/>
                        <a:pt x="1" y="14"/>
                      </a:cubicBezTo>
                      <a:cubicBezTo>
                        <a:pt x="0" y="15"/>
                        <a:pt x="0" y="16"/>
                        <a:pt x="1" y="17"/>
                      </a:cubicBezTo>
                      <a:cubicBezTo>
                        <a:pt x="2" y="18"/>
                        <a:pt x="4" y="18"/>
                        <a:pt x="4" y="17"/>
                      </a:cubicBezTo>
                      <a:cubicBezTo>
                        <a:pt x="12" y="9"/>
                        <a:pt x="12" y="9"/>
                        <a:pt x="12" y="9"/>
                      </a:cubicBezTo>
                      <a:cubicBezTo>
                        <a:pt x="12" y="9"/>
                        <a:pt x="13" y="8"/>
                        <a:pt x="13" y="8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3" y="2"/>
                        <a:pt x="13" y="2"/>
                        <a:pt x="1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200">
                    <a:solidFill>
                      <a:srgbClr val="FFB850"/>
                    </a:solidFill>
                  </a:endParaRPr>
                </a:p>
              </p:txBody>
            </p:sp>
            <p:sp>
              <p:nvSpPr>
                <p:cNvPr id="130" name="Freeform 48">
                  <a:extLst>
                    <a:ext uri="{FF2B5EF4-FFF2-40B4-BE49-F238E27FC236}">
                      <a16:creationId xmlns:a16="http://schemas.microsoft.com/office/drawing/2014/main" id="{49B5186C-FA3F-3C5C-16F8-C25D5B5301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36" y="2116"/>
                  <a:ext cx="33" cy="20"/>
                </a:xfrm>
                <a:custGeom>
                  <a:avLst/>
                  <a:gdLst>
                    <a:gd name="T0" fmla="*/ 6 w 13"/>
                    <a:gd name="T1" fmla="*/ 8 h 8"/>
                    <a:gd name="T2" fmla="*/ 12 w 13"/>
                    <a:gd name="T3" fmla="*/ 4 h 8"/>
                    <a:gd name="T4" fmla="*/ 12 w 13"/>
                    <a:gd name="T5" fmla="*/ 1 h 8"/>
                    <a:gd name="T6" fmla="*/ 10 w 13"/>
                    <a:gd name="T7" fmla="*/ 1 h 8"/>
                    <a:gd name="T8" fmla="*/ 5 w 13"/>
                    <a:gd name="T9" fmla="*/ 4 h 8"/>
                    <a:gd name="T10" fmla="*/ 1 w 13"/>
                    <a:gd name="T11" fmla="*/ 3 h 8"/>
                    <a:gd name="T12" fmla="*/ 1 w 13"/>
                    <a:gd name="T13" fmla="*/ 5 h 8"/>
                    <a:gd name="T14" fmla="*/ 0 w 13"/>
                    <a:gd name="T15" fmla="*/ 7 h 8"/>
                    <a:gd name="T16" fmla="*/ 5 w 13"/>
                    <a:gd name="T17" fmla="*/ 8 h 8"/>
                    <a:gd name="T18" fmla="*/ 6 w 13"/>
                    <a:gd name="T19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" h="8">
                      <a:moveTo>
                        <a:pt x="6" y="8"/>
                      </a:move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3" y="3"/>
                        <a:pt x="13" y="2"/>
                        <a:pt x="12" y="1"/>
                      </a:cubicBezTo>
                      <a:cubicBezTo>
                        <a:pt x="12" y="1"/>
                        <a:pt x="11" y="0"/>
                        <a:pt x="10" y="1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4"/>
                        <a:pt x="1" y="5"/>
                      </a:cubicBezTo>
                      <a:cubicBezTo>
                        <a:pt x="1" y="6"/>
                        <a:pt x="0" y="7"/>
                        <a:pt x="0" y="7"/>
                      </a:cubicBez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5" y="8"/>
                        <a:pt x="6" y="8"/>
                        <a:pt x="6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200">
                    <a:solidFill>
                      <a:srgbClr val="FFB850"/>
                    </a:solidFill>
                  </a:endParaRPr>
                </a:p>
              </p:txBody>
            </p:sp>
            <p:sp>
              <p:nvSpPr>
                <p:cNvPr id="131" name="Freeform 49">
                  <a:extLst>
                    <a:ext uri="{FF2B5EF4-FFF2-40B4-BE49-F238E27FC236}">
                      <a16:creationId xmlns:a16="http://schemas.microsoft.com/office/drawing/2014/main" id="{C9B31B18-EE39-A06E-1C60-EE7AB90A71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83" y="2116"/>
                  <a:ext cx="58" cy="87"/>
                </a:xfrm>
                <a:custGeom>
                  <a:avLst/>
                  <a:gdLst>
                    <a:gd name="T0" fmla="*/ 18 w 23"/>
                    <a:gd name="T1" fmla="*/ 17 h 35"/>
                    <a:gd name="T2" fmla="*/ 21 w 23"/>
                    <a:gd name="T3" fmla="*/ 5 h 35"/>
                    <a:gd name="T4" fmla="*/ 21 w 23"/>
                    <a:gd name="T5" fmla="*/ 2 h 35"/>
                    <a:gd name="T6" fmla="*/ 20 w 23"/>
                    <a:gd name="T7" fmla="*/ 2 h 35"/>
                    <a:gd name="T8" fmla="*/ 19 w 23"/>
                    <a:gd name="T9" fmla="*/ 7 h 35"/>
                    <a:gd name="T10" fmla="*/ 20 w 23"/>
                    <a:gd name="T11" fmla="*/ 3 h 35"/>
                    <a:gd name="T12" fmla="*/ 20 w 23"/>
                    <a:gd name="T13" fmla="*/ 2 h 35"/>
                    <a:gd name="T14" fmla="*/ 20 w 23"/>
                    <a:gd name="T15" fmla="*/ 1 h 35"/>
                    <a:gd name="T16" fmla="*/ 19 w 23"/>
                    <a:gd name="T17" fmla="*/ 1 h 35"/>
                    <a:gd name="T18" fmla="*/ 18 w 23"/>
                    <a:gd name="T19" fmla="*/ 2 h 35"/>
                    <a:gd name="T20" fmla="*/ 19 w 23"/>
                    <a:gd name="T21" fmla="*/ 3 h 35"/>
                    <a:gd name="T22" fmla="*/ 18 w 23"/>
                    <a:gd name="T23" fmla="*/ 6 h 35"/>
                    <a:gd name="T24" fmla="*/ 17 w 23"/>
                    <a:gd name="T25" fmla="*/ 0 h 35"/>
                    <a:gd name="T26" fmla="*/ 17 w 23"/>
                    <a:gd name="T27" fmla="*/ 0 h 35"/>
                    <a:gd name="T28" fmla="*/ 17 w 23"/>
                    <a:gd name="T29" fmla="*/ 0 h 35"/>
                    <a:gd name="T30" fmla="*/ 15 w 23"/>
                    <a:gd name="T31" fmla="*/ 0 h 35"/>
                    <a:gd name="T32" fmla="*/ 8 w 23"/>
                    <a:gd name="T33" fmla="*/ 0 h 35"/>
                    <a:gd name="T34" fmla="*/ 1 w 23"/>
                    <a:gd name="T35" fmla="*/ 5 h 35"/>
                    <a:gd name="T36" fmla="*/ 1 w 23"/>
                    <a:gd name="T37" fmla="*/ 8 h 35"/>
                    <a:gd name="T38" fmla="*/ 4 w 23"/>
                    <a:gd name="T39" fmla="*/ 8 h 35"/>
                    <a:gd name="T40" fmla="*/ 4 w 23"/>
                    <a:gd name="T41" fmla="*/ 8 h 35"/>
                    <a:gd name="T42" fmla="*/ 9 w 23"/>
                    <a:gd name="T43" fmla="*/ 4 h 35"/>
                    <a:gd name="T44" fmla="*/ 13 w 23"/>
                    <a:gd name="T45" fmla="*/ 4 h 35"/>
                    <a:gd name="T46" fmla="*/ 12 w 23"/>
                    <a:gd name="T47" fmla="*/ 4 h 35"/>
                    <a:gd name="T48" fmla="*/ 9 w 23"/>
                    <a:gd name="T49" fmla="*/ 15 h 35"/>
                    <a:gd name="T50" fmla="*/ 10 w 23"/>
                    <a:gd name="T51" fmla="*/ 16 h 35"/>
                    <a:gd name="T52" fmla="*/ 14 w 23"/>
                    <a:gd name="T53" fmla="*/ 20 h 35"/>
                    <a:gd name="T54" fmla="*/ 18 w 23"/>
                    <a:gd name="T55" fmla="*/ 24 h 35"/>
                    <a:gd name="T56" fmla="*/ 17 w 23"/>
                    <a:gd name="T57" fmla="*/ 32 h 35"/>
                    <a:gd name="T58" fmla="*/ 19 w 23"/>
                    <a:gd name="T59" fmla="*/ 35 h 35"/>
                    <a:gd name="T60" fmla="*/ 22 w 23"/>
                    <a:gd name="T61" fmla="*/ 33 h 35"/>
                    <a:gd name="T62" fmla="*/ 23 w 23"/>
                    <a:gd name="T63" fmla="*/ 24 h 35"/>
                    <a:gd name="T64" fmla="*/ 23 w 23"/>
                    <a:gd name="T65" fmla="*/ 22 h 35"/>
                    <a:gd name="T66" fmla="*/ 18 w 23"/>
                    <a:gd name="T67" fmla="*/ 17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23" h="35">
                      <a:moveTo>
                        <a:pt x="18" y="17"/>
                      </a:moveTo>
                      <a:cubicBezTo>
                        <a:pt x="19" y="10"/>
                        <a:pt x="21" y="6"/>
                        <a:pt x="21" y="5"/>
                      </a:cubicBezTo>
                      <a:cubicBezTo>
                        <a:pt x="21" y="3"/>
                        <a:pt x="21" y="2"/>
                        <a:pt x="21" y="2"/>
                      </a:cubicBezTo>
                      <a:cubicBezTo>
                        <a:pt x="20" y="2"/>
                        <a:pt x="20" y="2"/>
                        <a:pt x="20" y="2"/>
                      </a:cubicBezTo>
                      <a:cubicBezTo>
                        <a:pt x="20" y="5"/>
                        <a:pt x="19" y="7"/>
                        <a:pt x="19" y="7"/>
                      </a:cubicBezTo>
                      <a:cubicBezTo>
                        <a:pt x="19" y="7"/>
                        <a:pt x="20" y="4"/>
                        <a:pt x="20" y="3"/>
                      </a:cubicBezTo>
                      <a:cubicBezTo>
                        <a:pt x="20" y="2"/>
                        <a:pt x="20" y="2"/>
                        <a:pt x="20" y="2"/>
                      </a:cubicBezTo>
                      <a:cubicBezTo>
                        <a:pt x="20" y="1"/>
                        <a:pt x="20" y="1"/>
                        <a:pt x="20" y="1"/>
                      </a:cubicBezTo>
                      <a:cubicBezTo>
                        <a:pt x="20" y="1"/>
                        <a:pt x="19" y="1"/>
                        <a:pt x="19" y="1"/>
                      </a:cubicBezTo>
                      <a:cubicBezTo>
                        <a:pt x="19" y="1"/>
                        <a:pt x="18" y="2"/>
                        <a:pt x="18" y="2"/>
                      </a:cubicBezTo>
                      <a:cubicBezTo>
                        <a:pt x="18" y="2"/>
                        <a:pt x="18" y="2"/>
                        <a:pt x="19" y="3"/>
                      </a:cubicBezTo>
                      <a:cubicBezTo>
                        <a:pt x="19" y="3"/>
                        <a:pt x="18" y="4"/>
                        <a:pt x="18" y="6"/>
                      </a:cubicBezTo>
                      <a:cubicBezTo>
                        <a:pt x="18" y="1"/>
                        <a:pt x="17" y="0"/>
                        <a:pt x="17" y="0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16" y="0"/>
                        <a:pt x="15" y="0"/>
                        <a:pt x="15" y="0"/>
                      </a:cubicBezTo>
                      <a:cubicBezTo>
                        <a:pt x="13" y="0"/>
                        <a:pt x="11" y="0"/>
                        <a:pt x="8" y="0"/>
                      </a:cubicBezTo>
                      <a:cubicBezTo>
                        <a:pt x="8" y="0"/>
                        <a:pt x="1" y="5"/>
                        <a:pt x="1" y="5"/>
                      </a:cubicBezTo>
                      <a:cubicBezTo>
                        <a:pt x="0" y="6"/>
                        <a:pt x="0" y="7"/>
                        <a:pt x="1" y="8"/>
                      </a:cubicBezTo>
                      <a:cubicBezTo>
                        <a:pt x="2" y="8"/>
                        <a:pt x="3" y="9"/>
                        <a:pt x="4" y="8"/>
                      </a:cubicBez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4" y="8"/>
                        <a:pt x="9" y="4"/>
                        <a:pt x="9" y="4"/>
                      </a:cubicBezTo>
                      <a:cubicBezTo>
                        <a:pt x="9" y="4"/>
                        <a:pt x="13" y="4"/>
                        <a:pt x="13" y="4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1" y="7"/>
                        <a:pt x="9" y="13"/>
                        <a:pt x="9" y="15"/>
                      </a:cubicBezTo>
                      <a:cubicBezTo>
                        <a:pt x="9" y="15"/>
                        <a:pt x="10" y="15"/>
                        <a:pt x="10" y="16"/>
                      </a:cubicBezTo>
                      <a:cubicBezTo>
                        <a:pt x="10" y="16"/>
                        <a:pt x="11" y="18"/>
                        <a:pt x="14" y="20"/>
                      </a:cubicBezTo>
                      <a:cubicBezTo>
                        <a:pt x="14" y="20"/>
                        <a:pt x="18" y="24"/>
                        <a:pt x="18" y="24"/>
                      </a:cubicBezTo>
                      <a:cubicBezTo>
                        <a:pt x="18" y="24"/>
                        <a:pt x="17" y="32"/>
                        <a:pt x="17" y="32"/>
                      </a:cubicBezTo>
                      <a:cubicBezTo>
                        <a:pt x="17" y="34"/>
                        <a:pt x="18" y="35"/>
                        <a:pt x="19" y="35"/>
                      </a:cubicBezTo>
                      <a:cubicBezTo>
                        <a:pt x="20" y="35"/>
                        <a:pt x="21" y="35"/>
                        <a:pt x="22" y="33"/>
                      </a:cubicBezTo>
                      <a:cubicBezTo>
                        <a:pt x="22" y="33"/>
                        <a:pt x="23" y="24"/>
                        <a:pt x="23" y="24"/>
                      </a:cubicBezTo>
                      <a:cubicBezTo>
                        <a:pt x="23" y="23"/>
                        <a:pt x="23" y="22"/>
                        <a:pt x="23" y="22"/>
                      </a:cubicBezTo>
                      <a:cubicBezTo>
                        <a:pt x="22" y="21"/>
                        <a:pt x="18" y="17"/>
                        <a:pt x="18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200">
                    <a:solidFill>
                      <a:srgbClr val="FFB850"/>
                    </a:solidFill>
                  </a:endParaRPr>
                </a:p>
              </p:txBody>
            </p:sp>
          </p:grpSp>
        </p:grpSp>
        <p:grpSp>
          <p:nvGrpSpPr>
            <p:cNvPr id="12" name="组合 17">
              <a:extLst>
                <a:ext uri="{FF2B5EF4-FFF2-40B4-BE49-F238E27FC236}">
                  <a16:creationId xmlns:a16="http://schemas.microsoft.com/office/drawing/2014/main" id="{C633105F-BF42-6776-E7A3-9498E291CAE2}"/>
                </a:ext>
              </a:extLst>
            </p:cNvPr>
            <p:cNvGrpSpPr/>
            <p:nvPr/>
          </p:nvGrpSpPr>
          <p:grpSpPr>
            <a:xfrm>
              <a:off x="5452044" y="2192676"/>
              <a:ext cx="645592" cy="396432"/>
              <a:chOff x="6423476" y="3080487"/>
              <a:chExt cx="860677" cy="528698"/>
            </a:xfrm>
          </p:grpSpPr>
          <p:sp>
            <p:nvSpPr>
              <p:cNvPr id="112" name="任意多边形 18">
                <a:extLst>
                  <a:ext uri="{FF2B5EF4-FFF2-40B4-BE49-F238E27FC236}">
                    <a16:creationId xmlns:a16="http://schemas.microsoft.com/office/drawing/2014/main" id="{15335317-5FD8-5AB1-3CC5-E2C340070143}"/>
                  </a:ext>
                </a:extLst>
              </p:cNvPr>
              <p:cNvSpPr/>
              <p:nvPr/>
            </p:nvSpPr>
            <p:spPr>
              <a:xfrm>
                <a:off x="6423476" y="3080487"/>
                <a:ext cx="860677" cy="528698"/>
              </a:xfrm>
              <a:custGeom>
                <a:avLst/>
                <a:gdLst>
                  <a:gd name="connsiteX0" fmla="*/ 264349 w 1760619"/>
                  <a:gd name="connsiteY0" fmla="*/ 0 h 528698"/>
                  <a:gd name="connsiteX1" fmla="*/ 1760619 w 1760619"/>
                  <a:gd name="connsiteY1" fmla="*/ 0 h 528698"/>
                  <a:gd name="connsiteX2" fmla="*/ 1760619 w 1760619"/>
                  <a:gd name="connsiteY2" fmla="*/ 528698 h 528698"/>
                  <a:gd name="connsiteX3" fmla="*/ 264349 w 1760619"/>
                  <a:gd name="connsiteY3" fmla="*/ 528698 h 528698"/>
                  <a:gd name="connsiteX4" fmla="*/ 0 w 1760619"/>
                  <a:gd name="connsiteY4" fmla="*/ 264349 h 528698"/>
                  <a:gd name="connsiteX5" fmla="*/ 264349 w 1760619"/>
                  <a:gd name="connsiteY5" fmla="*/ 0 h 528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60619" h="528698">
                    <a:moveTo>
                      <a:pt x="264349" y="0"/>
                    </a:moveTo>
                    <a:lnTo>
                      <a:pt x="1760619" y="0"/>
                    </a:lnTo>
                    <a:lnTo>
                      <a:pt x="1760619" y="528698"/>
                    </a:lnTo>
                    <a:lnTo>
                      <a:pt x="264349" y="528698"/>
                    </a:lnTo>
                    <a:cubicBezTo>
                      <a:pt x="118353" y="528698"/>
                      <a:pt x="0" y="410345"/>
                      <a:pt x="0" y="264349"/>
                    </a:cubicBezTo>
                    <a:cubicBezTo>
                      <a:pt x="0" y="118353"/>
                      <a:pt x="118353" y="0"/>
                      <a:pt x="264349" y="0"/>
                    </a:cubicBezTo>
                    <a:close/>
                  </a:path>
                </a:pathLst>
              </a:custGeom>
              <a:solidFill>
                <a:srgbClr val="01ACBE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13" name="Group 52">
                <a:extLst>
                  <a:ext uri="{FF2B5EF4-FFF2-40B4-BE49-F238E27FC236}">
                    <a16:creationId xmlns:a16="http://schemas.microsoft.com/office/drawing/2014/main" id="{DCB129B7-A653-1614-2077-98A4EB1009B5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6825979" y="3236488"/>
                <a:ext cx="257078" cy="254252"/>
                <a:chOff x="3796" y="2115"/>
                <a:chExt cx="91" cy="90"/>
              </a:xfrm>
              <a:solidFill>
                <a:schemeClr val="bg1"/>
              </a:solidFill>
              <a:effectLst/>
            </p:grpSpPr>
            <p:sp>
              <p:nvSpPr>
                <p:cNvPr id="116" name="Freeform 55">
                  <a:extLst>
                    <a:ext uri="{FF2B5EF4-FFF2-40B4-BE49-F238E27FC236}">
                      <a16:creationId xmlns:a16="http://schemas.microsoft.com/office/drawing/2014/main" id="{8EBD6551-A1C7-8EB7-FDFF-33974DC2FC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39" y="2115"/>
                  <a:ext cx="7" cy="10"/>
                </a:xfrm>
                <a:custGeom>
                  <a:avLst/>
                  <a:gdLst>
                    <a:gd name="T0" fmla="*/ 1 w 3"/>
                    <a:gd name="T1" fmla="*/ 4 h 4"/>
                    <a:gd name="T2" fmla="*/ 1 w 3"/>
                    <a:gd name="T3" fmla="*/ 4 h 4"/>
                    <a:gd name="T4" fmla="*/ 3 w 3"/>
                    <a:gd name="T5" fmla="*/ 3 h 4"/>
                    <a:gd name="T6" fmla="*/ 3 w 3"/>
                    <a:gd name="T7" fmla="*/ 0 h 4"/>
                    <a:gd name="T8" fmla="*/ 1 w 3"/>
                    <a:gd name="T9" fmla="*/ 0 h 4"/>
                    <a:gd name="T10" fmla="*/ 0 w 3"/>
                    <a:gd name="T11" fmla="*/ 0 h 4"/>
                    <a:gd name="T12" fmla="*/ 0 w 3"/>
                    <a:gd name="T13" fmla="*/ 3 h 4"/>
                    <a:gd name="T14" fmla="*/ 1 w 3"/>
                    <a:gd name="T1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4">
                      <a:moveTo>
                        <a:pt x="1" y="4"/>
                      </a:move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2" y="4"/>
                        <a:pt x="3" y="4"/>
                        <a:pt x="3" y="3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4"/>
                        <a:pt x="0" y="4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7" name="Freeform 56">
                  <a:extLst>
                    <a:ext uri="{FF2B5EF4-FFF2-40B4-BE49-F238E27FC236}">
                      <a16:creationId xmlns:a16="http://schemas.microsoft.com/office/drawing/2014/main" id="{583F5DF2-D77A-1936-5AE4-9AB900597D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39" y="2195"/>
                  <a:ext cx="7" cy="10"/>
                </a:xfrm>
                <a:custGeom>
                  <a:avLst/>
                  <a:gdLst>
                    <a:gd name="T0" fmla="*/ 1 w 3"/>
                    <a:gd name="T1" fmla="*/ 0 h 4"/>
                    <a:gd name="T2" fmla="*/ 1 w 3"/>
                    <a:gd name="T3" fmla="*/ 0 h 4"/>
                    <a:gd name="T4" fmla="*/ 0 w 3"/>
                    <a:gd name="T5" fmla="*/ 1 h 4"/>
                    <a:gd name="T6" fmla="*/ 0 w 3"/>
                    <a:gd name="T7" fmla="*/ 4 h 4"/>
                    <a:gd name="T8" fmla="*/ 1 w 3"/>
                    <a:gd name="T9" fmla="*/ 4 h 4"/>
                    <a:gd name="T10" fmla="*/ 3 w 3"/>
                    <a:gd name="T11" fmla="*/ 4 h 4"/>
                    <a:gd name="T12" fmla="*/ 3 w 3"/>
                    <a:gd name="T13" fmla="*/ 1 h 4"/>
                    <a:gd name="T14" fmla="*/ 1 w 3"/>
                    <a:gd name="T1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4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1" y="4"/>
                        <a:pt x="1" y="4"/>
                      </a:cubicBezTo>
                      <a:cubicBezTo>
                        <a:pt x="2" y="4"/>
                        <a:pt x="2" y="4"/>
                        <a:pt x="3" y="4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2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8" name="Freeform 57">
                  <a:extLst>
                    <a:ext uri="{FF2B5EF4-FFF2-40B4-BE49-F238E27FC236}">
                      <a16:creationId xmlns:a16="http://schemas.microsoft.com/office/drawing/2014/main" id="{50F394E6-8538-9AD6-5E9E-DCF831AF39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96" y="2155"/>
                  <a:ext cx="10" cy="10"/>
                </a:xfrm>
                <a:custGeom>
                  <a:avLst/>
                  <a:gdLst>
                    <a:gd name="T0" fmla="*/ 3 w 4"/>
                    <a:gd name="T1" fmla="*/ 0 h 4"/>
                    <a:gd name="T2" fmla="*/ 0 w 4"/>
                    <a:gd name="T3" fmla="*/ 0 h 4"/>
                    <a:gd name="T4" fmla="*/ 0 w 4"/>
                    <a:gd name="T5" fmla="*/ 2 h 4"/>
                    <a:gd name="T6" fmla="*/ 0 w 4"/>
                    <a:gd name="T7" fmla="*/ 4 h 4"/>
                    <a:gd name="T8" fmla="*/ 3 w 4"/>
                    <a:gd name="T9" fmla="*/ 4 h 4"/>
                    <a:gd name="T10" fmla="*/ 4 w 4"/>
                    <a:gd name="T11" fmla="*/ 2 h 4"/>
                    <a:gd name="T12" fmla="*/ 4 w 4"/>
                    <a:gd name="T13" fmla="*/ 2 h 4"/>
                    <a:gd name="T14" fmla="*/ 3 w 4"/>
                    <a:gd name="T1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" h="4">
                      <a:moveTo>
                        <a:pt x="3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3"/>
                        <a:pt x="0" y="3"/>
                        <a:pt x="0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4" y="4"/>
                        <a:pt x="4" y="3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1"/>
                        <a:pt x="4" y="0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9" name="Freeform 58">
                  <a:extLst>
                    <a:ext uri="{FF2B5EF4-FFF2-40B4-BE49-F238E27FC236}">
                      <a16:creationId xmlns:a16="http://schemas.microsoft.com/office/drawing/2014/main" id="{0A9645E2-8FDD-3A55-9DBA-8C31FC2FBC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77" y="2155"/>
                  <a:ext cx="10" cy="10"/>
                </a:xfrm>
                <a:custGeom>
                  <a:avLst/>
                  <a:gdLst>
                    <a:gd name="T0" fmla="*/ 4 w 4"/>
                    <a:gd name="T1" fmla="*/ 0 h 4"/>
                    <a:gd name="T2" fmla="*/ 2 w 4"/>
                    <a:gd name="T3" fmla="*/ 0 h 4"/>
                    <a:gd name="T4" fmla="*/ 0 w 4"/>
                    <a:gd name="T5" fmla="*/ 2 h 4"/>
                    <a:gd name="T6" fmla="*/ 0 w 4"/>
                    <a:gd name="T7" fmla="*/ 2 h 4"/>
                    <a:gd name="T8" fmla="*/ 2 w 4"/>
                    <a:gd name="T9" fmla="*/ 4 h 4"/>
                    <a:gd name="T10" fmla="*/ 4 w 4"/>
                    <a:gd name="T11" fmla="*/ 4 h 4"/>
                    <a:gd name="T12" fmla="*/ 4 w 4"/>
                    <a:gd name="T13" fmla="*/ 2 h 4"/>
                    <a:gd name="T14" fmla="*/ 4 w 4"/>
                    <a:gd name="T1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" h="4">
                      <a:moveTo>
                        <a:pt x="4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3"/>
                        <a:pt x="4" y="3"/>
                        <a:pt x="4" y="2"/>
                      </a:cubicBezTo>
                      <a:cubicBezTo>
                        <a:pt x="4" y="1"/>
                        <a:pt x="4" y="1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20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107" name="任意多边形 28">
              <a:extLst>
                <a:ext uri="{FF2B5EF4-FFF2-40B4-BE49-F238E27FC236}">
                  <a16:creationId xmlns:a16="http://schemas.microsoft.com/office/drawing/2014/main" id="{F065E970-2622-9586-1B34-59BAB6351683}"/>
                </a:ext>
              </a:extLst>
            </p:cNvPr>
            <p:cNvSpPr/>
            <p:nvPr/>
          </p:nvSpPr>
          <p:spPr>
            <a:xfrm>
              <a:off x="5452042" y="2946466"/>
              <a:ext cx="1614849" cy="396432"/>
            </a:xfrm>
            <a:custGeom>
              <a:avLst/>
              <a:gdLst>
                <a:gd name="connsiteX0" fmla="*/ 264349 w 1524184"/>
                <a:gd name="connsiteY0" fmla="*/ 0 h 528698"/>
                <a:gd name="connsiteX1" fmla="*/ 1524184 w 1524184"/>
                <a:gd name="connsiteY1" fmla="*/ 0 h 528698"/>
                <a:gd name="connsiteX2" fmla="*/ 1524184 w 1524184"/>
                <a:gd name="connsiteY2" fmla="*/ 528698 h 528698"/>
                <a:gd name="connsiteX3" fmla="*/ 264349 w 1524184"/>
                <a:gd name="connsiteY3" fmla="*/ 528698 h 528698"/>
                <a:gd name="connsiteX4" fmla="*/ 0 w 1524184"/>
                <a:gd name="connsiteY4" fmla="*/ 264349 h 528698"/>
                <a:gd name="connsiteX5" fmla="*/ 264349 w 1524184"/>
                <a:gd name="connsiteY5" fmla="*/ 0 h 52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4184" h="528698">
                  <a:moveTo>
                    <a:pt x="264349" y="0"/>
                  </a:moveTo>
                  <a:lnTo>
                    <a:pt x="1524184" y="0"/>
                  </a:lnTo>
                  <a:lnTo>
                    <a:pt x="1524184" y="528698"/>
                  </a:lnTo>
                  <a:lnTo>
                    <a:pt x="264349" y="528698"/>
                  </a:lnTo>
                  <a:cubicBezTo>
                    <a:pt x="118353" y="528698"/>
                    <a:pt x="0" y="410345"/>
                    <a:pt x="0" y="264349"/>
                  </a:cubicBezTo>
                  <a:cubicBezTo>
                    <a:pt x="0" y="118353"/>
                    <a:pt x="118353" y="0"/>
                    <a:pt x="264349" y="0"/>
                  </a:cubicBezTo>
                  <a:close/>
                </a:path>
              </a:pathLst>
            </a:custGeom>
            <a:solidFill>
              <a:srgbClr val="E8707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prstClr val="white"/>
                </a:solidFill>
              </a:endParaRPr>
            </a:p>
          </p:txBody>
        </p:sp>
        <p:grpSp>
          <p:nvGrpSpPr>
            <p:cNvPr id="14" name="组合 33">
              <a:extLst>
                <a:ext uri="{FF2B5EF4-FFF2-40B4-BE49-F238E27FC236}">
                  <a16:creationId xmlns:a16="http://schemas.microsoft.com/office/drawing/2014/main" id="{0039838B-D8AF-FC30-6C75-BF8D2B900DFF}"/>
                </a:ext>
              </a:extLst>
            </p:cNvPr>
            <p:cNvGrpSpPr/>
            <p:nvPr/>
          </p:nvGrpSpPr>
          <p:grpSpPr>
            <a:xfrm>
              <a:off x="5414274" y="3723331"/>
              <a:ext cx="1409623" cy="396432"/>
              <a:chOff x="6373121" y="5121833"/>
              <a:chExt cx="1879251" cy="528698"/>
            </a:xfrm>
          </p:grpSpPr>
          <p:sp>
            <p:nvSpPr>
              <p:cNvPr id="98" name="任意多边形 34">
                <a:extLst>
                  <a:ext uri="{FF2B5EF4-FFF2-40B4-BE49-F238E27FC236}">
                    <a16:creationId xmlns:a16="http://schemas.microsoft.com/office/drawing/2014/main" id="{5859F967-B717-DAEF-DE91-F2D586163792}"/>
                  </a:ext>
                </a:extLst>
              </p:cNvPr>
              <p:cNvSpPr/>
              <p:nvPr/>
            </p:nvSpPr>
            <p:spPr>
              <a:xfrm>
                <a:off x="6373121" y="5121833"/>
                <a:ext cx="1879251" cy="528698"/>
              </a:xfrm>
              <a:custGeom>
                <a:avLst/>
                <a:gdLst>
                  <a:gd name="connsiteX0" fmla="*/ 264349 w 1334863"/>
                  <a:gd name="connsiteY0" fmla="*/ 0 h 528698"/>
                  <a:gd name="connsiteX1" fmla="*/ 1334863 w 1334863"/>
                  <a:gd name="connsiteY1" fmla="*/ 0 h 528698"/>
                  <a:gd name="connsiteX2" fmla="*/ 1334863 w 1334863"/>
                  <a:gd name="connsiteY2" fmla="*/ 528698 h 528698"/>
                  <a:gd name="connsiteX3" fmla="*/ 264349 w 1334863"/>
                  <a:gd name="connsiteY3" fmla="*/ 528698 h 528698"/>
                  <a:gd name="connsiteX4" fmla="*/ 0 w 1334863"/>
                  <a:gd name="connsiteY4" fmla="*/ 264349 h 528698"/>
                  <a:gd name="connsiteX5" fmla="*/ 264349 w 1334863"/>
                  <a:gd name="connsiteY5" fmla="*/ 0 h 528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34863" h="528698">
                    <a:moveTo>
                      <a:pt x="264349" y="0"/>
                    </a:moveTo>
                    <a:lnTo>
                      <a:pt x="1334863" y="0"/>
                    </a:lnTo>
                    <a:lnTo>
                      <a:pt x="1334863" y="528698"/>
                    </a:lnTo>
                    <a:lnTo>
                      <a:pt x="264349" y="528698"/>
                    </a:lnTo>
                    <a:cubicBezTo>
                      <a:pt x="118353" y="528698"/>
                      <a:pt x="0" y="410345"/>
                      <a:pt x="0" y="264349"/>
                    </a:cubicBezTo>
                    <a:cubicBezTo>
                      <a:pt x="0" y="118353"/>
                      <a:pt x="118353" y="0"/>
                      <a:pt x="264349" y="0"/>
                    </a:cubicBezTo>
                    <a:close/>
                  </a:path>
                </a:pathLst>
              </a:custGeom>
              <a:solidFill>
                <a:srgbClr val="663A77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99" name="Group 68">
                <a:extLst>
                  <a:ext uri="{FF2B5EF4-FFF2-40B4-BE49-F238E27FC236}">
                    <a16:creationId xmlns:a16="http://schemas.microsoft.com/office/drawing/2014/main" id="{3BCFA80A-F8FF-E2C4-C5BB-BC87894FC416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6792034" y="5251110"/>
                <a:ext cx="311725" cy="300349"/>
                <a:chOff x="3770" y="2095"/>
                <a:chExt cx="137" cy="132"/>
              </a:xfrm>
              <a:solidFill>
                <a:schemeClr val="bg1"/>
              </a:solidFill>
              <a:effectLst/>
            </p:grpSpPr>
            <p:sp>
              <p:nvSpPr>
                <p:cNvPr id="100" name="Freeform 69">
                  <a:extLst>
                    <a:ext uri="{FF2B5EF4-FFF2-40B4-BE49-F238E27FC236}">
                      <a16:creationId xmlns:a16="http://schemas.microsoft.com/office/drawing/2014/main" id="{D2B78130-803B-C298-C6AA-CD4FCFEDEA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70" y="2190"/>
                  <a:ext cx="137" cy="37"/>
                </a:xfrm>
                <a:custGeom>
                  <a:avLst/>
                  <a:gdLst>
                    <a:gd name="T0" fmla="*/ 52 w 55"/>
                    <a:gd name="T1" fmla="*/ 6 h 15"/>
                    <a:gd name="T2" fmla="*/ 38 w 55"/>
                    <a:gd name="T3" fmla="*/ 6 h 15"/>
                    <a:gd name="T4" fmla="*/ 37 w 55"/>
                    <a:gd name="T5" fmla="*/ 6 h 15"/>
                    <a:gd name="T6" fmla="*/ 37 w 55"/>
                    <a:gd name="T7" fmla="*/ 3 h 15"/>
                    <a:gd name="T8" fmla="*/ 37 w 55"/>
                    <a:gd name="T9" fmla="*/ 1 h 15"/>
                    <a:gd name="T10" fmla="*/ 35 w 55"/>
                    <a:gd name="T11" fmla="*/ 0 h 15"/>
                    <a:gd name="T12" fmla="*/ 20 w 55"/>
                    <a:gd name="T13" fmla="*/ 0 h 15"/>
                    <a:gd name="T14" fmla="*/ 18 w 55"/>
                    <a:gd name="T15" fmla="*/ 3 h 15"/>
                    <a:gd name="T16" fmla="*/ 18 w 55"/>
                    <a:gd name="T17" fmla="*/ 6 h 15"/>
                    <a:gd name="T18" fmla="*/ 18 w 55"/>
                    <a:gd name="T19" fmla="*/ 6 h 15"/>
                    <a:gd name="T20" fmla="*/ 3 w 55"/>
                    <a:gd name="T21" fmla="*/ 6 h 15"/>
                    <a:gd name="T22" fmla="*/ 0 w 55"/>
                    <a:gd name="T23" fmla="*/ 8 h 15"/>
                    <a:gd name="T24" fmla="*/ 0 w 55"/>
                    <a:gd name="T25" fmla="*/ 14 h 15"/>
                    <a:gd name="T26" fmla="*/ 1 w 55"/>
                    <a:gd name="T27" fmla="*/ 15 h 15"/>
                    <a:gd name="T28" fmla="*/ 2 w 55"/>
                    <a:gd name="T29" fmla="*/ 14 h 15"/>
                    <a:gd name="T30" fmla="*/ 2 w 55"/>
                    <a:gd name="T31" fmla="*/ 8 h 15"/>
                    <a:gd name="T32" fmla="*/ 3 w 55"/>
                    <a:gd name="T33" fmla="*/ 8 h 15"/>
                    <a:gd name="T34" fmla="*/ 18 w 55"/>
                    <a:gd name="T35" fmla="*/ 8 h 15"/>
                    <a:gd name="T36" fmla="*/ 18 w 55"/>
                    <a:gd name="T37" fmla="*/ 8 h 15"/>
                    <a:gd name="T38" fmla="*/ 18 w 55"/>
                    <a:gd name="T39" fmla="*/ 9 h 15"/>
                    <a:gd name="T40" fmla="*/ 19 w 55"/>
                    <a:gd name="T41" fmla="*/ 9 h 15"/>
                    <a:gd name="T42" fmla="*/ 20 w 55"/>
                    <a:gd name="T43" fmla="*/ 9 h 15"/>
                    <a:gd name="T44" fmla="*/ 20 w 55"/>
                    <a:gd name="T45" fmla="*/ 8 h 15"/>
                    <a:gd name="T46" fmla="*/ 20 w 55"/>
                    <a:gd name="T47" fmla="*/ 3 h 15"/>
                    <a:gd name="T48" fmla="*/ 20 w 55"/>
                    <a:gd name="T49" fmla="*/ 2 h 15"/>
                    <a:gd name="T50" fmla="*/ 35 w 55"/>
                    <a:gd name="T51" fmla="*/ 2 h 15"/>
                    <a:gd name="T52" fmla="*/ 35 w 55"/>
                    <a:gd name="T53" fmla="*/ 3 h 15"/>
                    <a:gd name="T54" fmla="*/ 35 w 55"/>
                    <a:gd name="T55" fmla="*/ 8 h 15"/>
                    <a:gd name="T56" fmla="*/ 36 w 55"/>
                    <a:gd name="T57" fmla="*/ 9 h 15"/>
                    <a:gd name="T58" fmla="*/ 36 w 55"/>
                    <a:gd name="T59" fmla="*/ 9 h 15"/>
                    <a:gd name="T60" fmla="*/ 37 w 55"/>
                    <a:gd name="T61" fmla="*/ 9 h 15"/>
                    <a:gd name="T62" fmla="*/ 37 w 55"/>
                    <a:gd name="T63" fmla="*/ 8 h 15"/>
                    <a:gd name="T64" fmla="*/ 38 w 55"/>
                    <a:gd name="T65" fmla="*/ 8 h 15"/>
                    <a:gd name="T66" fmla="*/ 52 w 55"/>
                    <a:gd name="T67" fmla="*/ 8 h 15"/>
                    <a:gd name="T68" fmla="*/ 53 w 55"/>
                    <a:gd name="T69" fmla="*/ 8 h 15"/>
                    <a:gd name="T70" fmla="*/ 53 w 55"/>
                    <a:gd name="T71" fmla="*/ 14 h 15"/>
                    <a:gd name="T72" fmla="*/ 54 w 55"/>
                    <a:gd name="T73" fmla="*/ 15 h 15"/>
                    <a:gd name="T74" fmla="*/ 55 w 55"/>
                    <a:gd name="T75" fmla="*/ 14 h 15"/>
                    <a:gd name="T76" fmla="*/ 55 w 55"/>
                    <a:gd name="T77" fmla="*/ 8 h 15"/>
                    <a:gd name="T78" fmla="*/ 52 w 55"/>
                    <a:gd name="T79" fmla="*/ 6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55" h="15">
                      <a:moveTo>
                        <a:pt x="52" y="6"/>
                      </a:moveTo>
                      <a:cubicBezTo>
                        <a:pt x="38" y="6"/>
                        <a:pt x="38" y="6"/>
                        <a:pt x="38" y="6"/>
                      </a:cubicBezTo>
                      <a:cubicBezTo>
                        <a:pt x="38" y="6"/>
                        <a:pt x="37" y="6"/>
                        <a:pt x="37" y="6"/>
                      </a:cubicBezTo>
                      <a:cubicBezTo>
                        <a:pt x="37" y="3"/>
                        <a:pt x="37" y="3"/>
                        <a:pt x="37" y="3"/>
                      </a:cubicBezTo>
                      <a:cubicBezTo>
                        <a:pt x="37" y="2"/>
                        <a:pt x="37" y="1"/>
                        <a:pt x="37" y="1"/>
                      </a:cubicBezTo>
                      <a:cubicBezTo>
                        <a:pt x="36" y="0"/>
                        <a:pt x="36" y="0"/>
                        <a:pt x="35" y="0"/>
                      </a:cubicBez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19" y="0"/>
                        <a:pt x="18" y="1"/>
                        <a:pt x="18" y="3"/>
                      </a:cubicBezTo>
                      <a:cubicBezTo>
                        <a:pt x="18" y="6"/>
                        <a:pt x="18" y="6"/>
                        <a:pt x="18" y="6"/>
                      </a:cubicBezTo>
                      <a:cubicBezTo>
                        <a:pt x="18" y="6"/>
                        <a:pt x="18" y="6"/>
                        <a:pt x="18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2" y="6"/>
                        <a:pt x="0" y="7"/>
                        <a:pt x="0" y="8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14"/>
                        <a:pt x="1" y="15"/>
                        <a:pt x="1" y="15"/>
                      </a:cubicBezTo>
                      <a:cubicBezTo>
                        <a:pt x="2" y="15"/>
                        <a:pt x="2" y="14"/>
                        <a:pt x="2" y="14"/>
                      </a:cubicBez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2" y="8"/>
                        <a:pt x="3" y="8"/>
                        <a:pt x="3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8" y="8"/>
                        <a:pt x="18" y="9"/>
                      </a:cubicBezTo>
                      <a:cubicBezTo>
                        <a:pt x="18" y="9"/>
                        <a:pt x="19" y="9"/>
                        <a:pt x="19" y="9"/>
                      </a:cubicBezTo>
                      <a:cubicBezTo>
                        <a:pt x="19" y="9"/>
                        <a:pt x="19" y="9"/>
                        <a:pt x="20" y="9"/>
                      </a:cubicBezTo>
                      <a:cubicBezTo>
                        <a:pt x="20" y="8"/>
                        <a:pt x="20" y="8"/>
                        <a:pt x="20" y="8"/>
                      </a:cubicBezTo>
                      <a:cubicBezTo>
                        <a:pt x="20" y="3"/>
                        <a:pt x="20" y="3"/>
                        <a:pt x="20" y="3"/>
                      </a:cubicBezTo>
                      <a:cubicBezTo>
                        <a:pt x="20" y="2"/>
                        <a:pt x="20" y="2"/>
                        <a:pt x="20" y="2"/>
                      </a:cubicBezTo>
                      <a:cubicBezTo>
                        <a:pt x="35" y="2"/>
                        <a:pt x="35" y="2"/>
                        <a:pt x="35" y="2"/>
                      </a:cubicBezTo>
                      <a:cubicBezTo>
                        <a:pt x="35" y="2"/>
                        <a:pt x="35" y="2"/>
                        <a:pt x="35" y="3"/>
                      </a:cubicBezTo>
                      <a:cubicBezTo>
                        <a:pt x="35" y="8"/>
                        <a:pt x="35" y="8"/>
                        <a:pt x="35" y="8"/>
                      </a:cubicBezTo>
                      <a:cubicBezTo>
                        <a:pt x="35" y="8"/>
                        <a:pt x="35" y="8"/>
                        <a:pt x="36" y="9"/>
                      </a:cubicBezTo>
                      <a:cubicBezTo>
                        <a:pt x="36" y="9"/>
                        <a:pt x="36" y="9"/>
                        <a:pt x="36" y="9"/>
                      </a:cubicBezTo>
                      <a:cubicBezTo>
                        <a:pt x="37" y="9"/>
                        <a:pt x="37" y="9"/>
                        <a:pt x="37" y="9"/>
                      </a:cubicBezTo>
                      <a:cubicBezTo>
                        <a:pt x="37" y="8"/>
                        <a:pt x="37" y="8"/>
                        <a:pt x="37" y="8"/>
                      </a:cubicBezTo>
                      <a:cubicBezTo>
                        <a:pt x="37" y="8"/>
                        <a:pt x="37" y="8"/>
                        <a:pt x="38" y="8"/>
                      </a:cubicBezTo>
                      <a:cubicBezTo>
                        <a:pt x="52" y="8"/>
                        <a:pt x="52" y="8"/>
                        <a:pt x="52" y="8"/>
                      </a:cubicBezTo>
                      <a:cubicBezTo>
                        <a:pt x="53" y="8"/>
                        <a:pt x="53" y="8"/>
                        <a:pt x="53" y="8"/>
                      </a:cubicBezTo>
                      <a:cubicBezTo>
                        <a:pt x="53" y="14"/>
                        <a:pt x="53" y="14"/>
                        <a:pt x="53" y="14"/>
                      </a:cubicBezTo>
                      <a:cubicBezTo>
                        <a:pt x="53" y="14"/>
                        <a:pt x="53" y="15"/>
                        <a:pt x="54" y="15"/>
                      </a:cubicBezTo>
                      <a:cubicBezTo>
                        <a:pt x="54" y="15"/>
                        <a:pt x="55" y="14"/>
                        <a:pt x="55" y="14"/>
                      </a:cubicBezTo>
                      <a:cubicBezTo>
                        <a:pt x="55" y="8"/>
                        <a:pt x="55" y="8"/>
                        <a:pt x="55" y="8"/>
                      </a:cubicBezTo>
                      <a:cubicBezTo>
                        <a:pt x="55" y="7"/>
                        <a:pt x="54" y="6"/>
                        <a:pt x="5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1" name="Freeform 70">
                  <a:extLst>
                    <a:ext uri="{FF2B5EF4-FFF2-40B4-BE49-F238E27FC236}">
                      <a16:creationId xmlns:a16="http://schemas.microsoft.com/office/drawing/2014/main" id="{D5E9F963-6CEC-8050-E37D-F886982DA8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20" y="2118"/>
                  <a:ext cx="37" cy="69"/>
                </a:xfrm>
                <a:custGeom>
                  <a:avLst/>
                  <a:gdLst>
                    <a:gd name="T0" fmla="*/ 2 w 15"/>
                    <a:gd name="T1" fmla="*/ 14 h 28"/>
                    <a:gd name="T2" fmla="*/ 3 w 15"/>
                    <a:gd name="T3" fmla="*/ 13 h 28"/>
                    <a:gd name="T4" fmla="*/ 3 w 15"/>
                    <a:gd name="T5" fmla="*/ 8 h 28"/>
                    <a:gd name="T6" fmla="*/ 4 w 15"/>
                    <a:gd name="T7" fmla="*/ 4 h 28"/>
                    <a:gd name="T8" fmla="*/ 4 w 15"/>
                    <a:gd name="T9" fmla="*/ 4 h 28"/>
                    <a:gd name="T10" fmla="*/ 4 w 15"/>
                    <a:gd name="T11" fmla="*/ 12 h 28"/>
                    <a:gd name="T12" fmla="*/ 4 w 15"/>
                    <a:gd name="T13" fmla="*/ 13 h 28"/>
                    <a:gd name="T14" fmla="*/ 4 w 15"/>
                    <a:gd name="T15" fmla="*/ 26 h 28"/>
                    <a:gd name="T16" fmla="*/ 5 w 15"/>
                    <a:gd name="T17" fmla="*/ 28 h 28"/>
                    <a:gd name="T18" fmla="*/ 5 w 15"/>
                    <a:gd name="T19" fmla="*/ 28 h 28"/>
                    <a:gd name="T20" fmla="*/ 5 w 15"/>
                    <a:gd name="T21" fmla="*/ 28 h 28"/>
                    <a:gd name="T22" fmla="*/ 7 w 15"/>
                    <a:gd name="T23" fmla="*/ 26 h 28"/>
                    <a:gd name="T24" fmla="*/ 7 w 15"/>
                    <a:gd name="T25" fmla="*/ 14 h 28"/>
                    <a:gd name="T26" fmla="*/ 8 w 15"/>
                    <a:gd name="T27" fmla="*/ 14 h 28"/>
                    <a:gd name="T28" fmla="*/ 8 w 15"/>
                    <a:gd name="T29" fmla="*/ 26 h 28"/>
                    <a:gd name="T30" fmla="*/ 10 w 15"/>
                    <a:gd name="T31" fmla="*/ 28 h 28"/>
                    <a:gd name="T32" fmla="*/ 10 w 15"/>
                    <a:gd name="T33" fmla="*/ 28 h 28"/>
                    <a:gd name="T34" fmla="*/ 10 w 15"/>
                    <a:gd name="T35" fmla="*/ 28 h 28"/>
                    <a:gd name="T36" fmla="*/ 12 w 15"/>
                    <a:gd name="T37" fmla="*/ 26 h 28"/>
                    <a:gd name="T38" fmla="*/ 12 w 15"/>
                    <a:gd name="T39" fmla="*/ 13 h 28"/>
                    <a:gd name="T40" fmla="*/ 12 w 15"/>
                    <a:gd name="T41" fmla="*/ 12 h 28"/>
                    <a:gd name="T42" fmla="*/ 12 w 15"/>
                    <a:gd name="T43" fmla="*/ 4 h 28"/>
                    <a:gd name="T44" fmla="*/ 12 w 15"/>
                    <a:gd name="T45" fmla="*/ 4 h 28"/>
                    <a:gd name="T46" fmla="*/ 12 w 15"/>
                    <a:gd name="T47" fmla="*/ 8 h 28"/>
                    <a:gd name="T48" fmla="*/ 12 w 15"/>
                    <a:gd name="T49" fmla="*/ 13 h 28"/>
                    <a:gd name="T50" fmla="*/ 14 w 15"/>
                    <a:gd name="T51" fmla="*/ 14 h 28"/>
                    <a:gd name="T52" fmla="*/ 15 w 15"/>
                    <a:gd name="T53" fmla="*/ 13 h 28"/>
                    <a:gd name="T54" fmla="*/ 15 w 15"/>
                    <a:gd name="T55" fmla="*/ 8 h 28"/>
                    <a:gd name="T56" fmla="*/ 13 w 15"/>
                    <a:gd name="T57" fmla="*/ 1 h 28"/>
                    <a:gd name="T58" fmla="*/ 10 w 15"/>
                    <a:gd name="T59" fmla="*/ 0 h 28"/>
                    <a:gd name="T60" fmla="*/ 10 w 15"/>
                    <a:gd name="T61" fmla="*/ 0 h 28"/>
                    <a:gd name="T62" fmla="*/ 10 w 15"/>
                    <a:gd name="T63" fmla="*/ 0 h 28"/>
                    <a:gd name="T64" fmla="*/ 10 w 15"/>
                    <a:gd name="T65" fmla="*/ 0 h 28"/>
                    <a:gd name="T66" fmla="*/ 8 w 15"/>
                    <a:gd name="T67" fmla="*/ 4 h 28"/>
                    <a:gd name="T68" fmla="*/ 8 w 15"/>
                    <a:gd name="T69" fmla="*/ 1 h 28"/>
                    <a:gd name="T70" fmla="*/ 8 w 15"/>
                    <a:gd name="T71" fmla="*/ 1 h 28"/>
                    <a:gd name="T72" fmla="*/ 8 w 15"/>
                    <a:gd name="T73" fmla="*/ 0 h 28"/>
                    <a:gd name="T74" fmla="*/ 8 w 15"/>
                    <a:gd name="T75" fmla="*/ 0 h 28"/>
                    <a:gd name="T76" fmla="*/ 7 w 15"/>
                    <a:gd name="T77" fmla="*/ 0 h 28"/>
                    <a:gd name="T78" fmla="*/ 7 w 15"/>
                    <a:gd name="T79" fmla="*/ 0 h 28"/>
                    <a:gd name="T80" fmla="*/ 7 w 15"/>
                    <a:gd name="T81" fmla="*/ 1 h 28"/>
                    <a:gd name="T82" fmla="*/ 7 w 15"/>
                    <a:gd name="T83" fmla="*/ 1 h 28"/>
                    <a:gd name="T84" fmla="*/ 7 w 15"/>
                    <a:gd name="T85" fmla="*/ 4 h 28"/>
                    <a:gd name="T86" fmla="*/ 6 w 15"/>
                    <a:gd name="T87" fmla="*/ 0 h 28"/>
                    <a:gd name="T88" fmla="*/ 6 w 15"/>
                    <a:gd name="T89" fmla="*/ 0 h 28"/>
                    <a:gd name="T90" fmla="*/ 6 w 15"/>
                    <a:gd name="T91" fmla="*/ 0 h 28"/>
                    <a:gd name="T92" fmla="*/ 5 w 15"/>
                    <a:gd name="T93" fmla="*/ 0 h 28"/>
                    <a:gd name="T94" fmla="*/ 2 w 15"/>
                    <a:gd name="T95" fmla="*/ 1 h 28"/>
                    <a:gd name="T96" fmla="*/ 0 w 15"/>
                    <a:gd name="T97" fmla="*/ 8 h 28"/>
                    <a:gd name="T98" fmla="*/ 0 w 15"/>
                    <a:gd name="T99" fmla="*/ 13 h 28"/>
                    <a:gd name="T100" fmla="*/ 2 w 15"/>
                    <a:gd name="T101" fmla="*/ 1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5" h="28">
                      <a:moveTo>
                        <a:pt x="2" y="14"/>
                      </a:moveTo>
                      <a:cubicBezTo>
                        <a:pt x="3" y="14"/>
                        <a:pt x="3" y="14"/>
                        <a:pt x="3" y="13"/>
                      </a:cubicBezTo>
                      <a:cubicBezTo>
                        <a:pt x="3" y="13"/>
                        <a:pt x="3" y="10"/>
                        <a:pt x="3" y="8"/>
                      </a:cubicBezTo>
                      <a:cubicBezTo>
                        <a:pt x="3" y="7"/>
                        <a:pt x="3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4" y="12"/>
                        <a:pt x="4" y="13"/>
                        <a:pt x="4" y="13"/>
                      </a:cubicBezTo>
                      <a:cubicBezTo>
                        <a:pt x="4" y="26"/>
                        <a:pt x="4" y="26"/>
                        <a:pt x="4" y="26"/>
                      </a:cubicBezTo>
                      <a:cubicBezTo>
                        <a:pt x="4" y="27"/>
                        <a:pt x="4" y="28"/>
                        <a:pt x="5" y="28"/>
                      </a:cubicBezTo>
                      <a:cubicBezTo>
                        <a:pt x="5" y="28"/>
                        <a:pt x="5" y="28"/>
                        <a:pt x="5" y="28"/>
                      </a:cubicBezTo>
                      <a:cubicBezTo>
                        <a:pt x="5" y="28"/>
                        <a:pt x="5" y="28"/>
                        <a:pt x="5" y="28"/>
                      </a:cubicBezTo>
                      <a:cubicBezTo>
                        <a:pt x="6" y="28"/>
                        <a:pt x="7" y="27"/>
                        <a:pt x="7" y="26"/>
                      </a:cubicBezTo>
                      <a:cubicBezTo>
                        <a:pt x="7" y="14"/>
                        <a:pt x="7" y="14"/>
                        <a:pt x="7" y="14"/>
                      </a:cubicBezTo>
                      <a:cubicBezTo>
                        <a:pt x="8" y="14"/>
                        <a:pt x="8" y="14"/>
                        <a:pt x="8" y="14"/>
                      </a:cubicBezTo>
                      <a:cubicBezTo>
                        <a:pt x="8" y="26"/>
                        <a:pt x="8" y="26"/>
                        <a:pt x="8" y="26"/>
                      </a:cubicBezTo>
                      <a:cubicBezTo>
                        <a:pt x="8" y="27"/>
                        <a:pt x="9" y="28"/>
                        <a:pt x="10" y="28"/>
                      </a:cubicBezTo>
                      <a:cubicBezTo>
                        <a:pt x="10" y="28"/>
                        <a:pt x="10" y="28"/>
                        <a:pt x="10" y="28"/>
                      </a:cubicBezTo>
                      <a:cubicBezTo>
                        <a:pt x="10" y="28"/>
                        <a:pt x="10" y="28"/>
                        <a:pt x="10" y="28"/>
                      </a:cubicBezTo>
                      <a:cubicBezTo>
                        <a:pt x="11" y="28"/>
                        <a:pt x="12" y="27"/>
                        <a:pt x="12" y="26"/>
                      </a:cubicBezTo>
                      <a:cubicBezTo>
                        <a:pt x="12" y="13"/>
                        <a:pt x="12" y="13"/>
                        <a:pt x="12" y="13"/>
                      </a:cubicBezTo>
                      <a:cubicBezTo>
                        <a:pt x="12" y="13"/>
                        <a:pt x="12" y="12"/>
                        <a:pt x="12" y="12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2" y="4"/>
                        <a:pt x="12" y="7"/>
                        <a:pt x="12" y="8"/>
                      </a:cubicBezTo>
                      <a:cubicBezTo>
                        <a:pt x="13" y="10"/>
                        <a:pt x="12" y="13"/>
                        <a:pt x="12" y="13"/>
                      </a:cubicBezTo>
                      <a:cubicBezTo>
                        <a:pt x="12" y="14"/>
                        <a:pt x="13" y="14"/>
                        <a:pt x="14" y="14"/>
                      </a:cubicBezTo>
                      <a:cubicBezTo>
                        <a:pt x="15" y="14"/>
                        <a:pt x="15" y="14"/>
                        <a:pt x="15" y="13"/>
                      </a:cubicBezTo>
                      <a:cubicBezTo>
                        <a:pt x="15" y="13"/>
                        <a:pt x="15" y="10"/>
                        <a:pt x="15" y="8"/>
                      </a:cubicBezTo>
                      <a:cubicBezTo>
                        <a:pt x="15" y="3"/>
                        <a:pt x="13" y="1"/>
                        <a:pt x="13" y="1"/>
                      </a:cubicBezTo>
                      <a:cubicBezTo>
                        <a:pt x="12" y="1"/>
                        <a:pt x="11" y="0"/>
                        <a:pt x="10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0" y="0"/>
                        <a:pt x="9" y="2"/>
                        <a:pt x="8" y="4"/>
                      </a:cubicBezTo>
                      <a:cubicBezTo>
                        <a:pt x="8" y="3"/>
                        <a:pt x="8" y="1"/>
                        <a:pt x="8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7" y="1"/>
                        <a:pt x="7" y="3"/>
                        <a:pt x="7" y="4"/>
                      </a:cubicBezTo>
                      <a:cubicBezTo>
                        <a:pt x="6" y="2"/>
                        <a:pt x="6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0"/>
                        <a:pt x="3" y="1"/>
                        <a:pt x="2" y="1"/>
                      </a:cubicBezTo>
                      <a:cubicBezTo>
                        <a:pt x="2" y="1"/>
                        <a:pt x="1" y="3"/>
                        <a:pt x="0" y="8"/>
                      </a:cubicBezTo>
                      <a:cubicBezTo>
                        <a:pt x="0" y="10"/>
                        <a:pt x="0" y="13"/>
                        <a:pt x="0" y="13"/>
                      </a:cubicBezTo>
                      <a:cubicBezTo>
                        <a:pt x="1" y="14"/>
                        <a:pt x="1" y="14"/>
                        <a:pt x="2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" name="Freeform 71">
                  <a:extLst>
                    <a:ext uri="{FF2B5EF4-FFF2-40B4-BE49-F238E27FC236}">
                      <a16:creationId xmlns:a16="http://schemas.microsoft.com/office/drawing/2014/main" id="{47394C87-68B1-A9A1-4C7D-F254147F7C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30" y="2095"/>
                  <a:ext cx="17" cy="20"/>
                </a:xfrm>
                <a:custGeom>
                  <a:avLst/>
                  <a:gdLst>
                    <a:gd name="T0" fmla="*/ 1 w 7"/>
                    <a:gd name="T1" fmla="*/ 5 h 8"/>
                    <a:gd name="T2" fmla="*/ 4 w 7"/>
                    <a:gd name="T3" fmla="*/ 8 h 8"/>
                    <a:gd name="T4" fmla="*/ 7 w 7"/>
                    <a:gd name="T5" fmla="*/ 5 h 8"/>
                    <a:gd name="T6" fmla="*/ 7 w 7"/>
                    <a:gd name="T7" fmla="*/ 4 h 8"/>
                    <a:gd name="T8" fmla="*/ 7 w 7"/>
                    <a:gd name="T9" fmla="*/ 4 h 8"/>
                    <a:gd name="T10" fmla="*/ 4 w 7"/>
                    <a:gd name="T11" fmla="*/ 0 h 8"/>
                    <a:gd name="T12" fmla="*/ 1 w 7"/>
                    <a:gd name="T13" fmla="*/ 4 h 8"/>
                    <a:gd name="T14" fmla="*/ 0 w 7"/>
                    <a:gd name="T15" fmla="*/ 4 h 8"/>
                    <a:gd name="T16" fmla="*/ 1 w 7"/>
                    <a:gd name="T17" fmla="*/ 5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" h="8">
                      <a:moveTo>
                        <a:pt x="1" y="5"/>
                      </a:moveTo>
                      <a:cubicBezTo>
                        <a:pt x="1" y="7"/>
                        <a:pt x="2" y="8"/>
                        <a:pt x="4" y="8"/>
                      </a:cubicBezTo>
                      <a:cubicBezTo>
                        <a:pt x="5" y="8"/>
                        <a:pt x="6" y="7"/>
                        <a:pt x="7" y="5"/>
                      </a:cubicBezTo>
                      <a:cubicBezTo>
                        <a:pt x="7" y="5"/>
                        <a:pt x="7" y="5"/>
                        <a:pt x="7" y="4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7" y="2"/>
                        <a:pt x="5" y="0"/>
                        <a:pt x="4" y="0"/>
                      </a:cubicBezTo>
                      <a:cubicBezTo>
                        <a:pt x="2" y="0"/>
                        <a:pt x="1" y="2"/>
                        <a:pt x="1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5"/>
                        <a:pt x="0" y="5"/>
                        <a:pt x="1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" name="Freeform 72">
                  <a:extLst>
                    <a:ext uri="{FF2B5EF4-FFF2-40B4-BE49-F238E27FC236}">
                      <a16:creationId xmlns:a16="http://schemas.microsoft.com/office/drawing/2014/main" id="{CF3DBF7A-56F9-1C28-8CA5-30784FF5B2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67" y="2135"/>
                  <a:ext cx="35" cy="65"/>
                </a:xfrm>
                <a:custGeom>
                  <a:avLst/>
                  <a:gdLst>
                    <a:gd name="T0" fmla="*/ 1 w 14"/>
                    <a:gd name="T1" fmla="*/ 13 h 26"/>
                    <a:gd name="T2" fmla="*/ 2 w 14"/>
                    <a:gd name="T3" fmla="*/ 12 h 26"/>
                    <a:gd name="T4" fmla="*/ 2 w 14"/>
                    <a:gd name="T5" fmla="*/ 8 h 26"/>
                    <a:gd name="T6" fmla="*/ 3 w 14"/>
                    <a:gd name="T7" fmla="*/ 4 h 26"/>
                    <a:gd name="T8" fmla="*/ 3 w 14"/>
                    <a:gd name="T9" fmla="*/ 4 h 26"/>
                    <a:gd name="T10" fmla="*/ 3 w 14"/>
                    <a:gd name="T11" fmla="*/ 11 h 26"/>
                    <a:gd name="T12" fmla="*/ 3 w 14"/>
                    <a:gd name="T13" fmla="*/ 12 h 26"/>
                    <a:gd name="T14" fmla="*/ 3 w 14"/>
                    <a:gd name="T15" fmla="*/ 24 h 26"/>
                    <a:gd name="T16" fmla="*/ 5 w 14"/>
                    <a:gd name="T17" fmla="*/ 26 h 26"/>
                    <a:gd name="T18" fmla="*/ 5 w 14"/>
                    <a:gd name="T19" fmla="*/ 26 h 26"/>
                    <a:gd name="T20" fmla="*/ 5 w 14"/>
                    <a:gd name="T21" fmla="*/ 26 h 26"/>
                    <a:gd name="T22" fmla="*/ 6 w 14"/>
                    <a:gd name="T23" fmla="*/ 24 h 26"/>
                    <a:gd name="T24" fmla="*/ 6 w 14"/>
                    <a:gd name="T25" fmla="*/ 13 h 26"/>
                    <a:gd name="T26" fmla="*/ 7 w 14"/>
                    <a:gd name="T27" fmla="*/ 13 h 26"/>
                    <a:gd name="T28" fmla="*/ 7 w 14"/>
                    <a:gd name="T29" fmla="*/ 24 h 26"/>
                    <a:gd name="T30" fmla="*/ 9 w 14"/>
                    <a:gd name="T31" fmla="*/ 26 h 26"/>
                    <a:gd name="T32" fmla="*/ 9 w 14"/>
                    <a:gd name="T33" fmla="*/ 26 h 26"/>
                    <a:gd name="T34" fmla="*/ 9 w 14"/>
                    <a:gd name="T35" fmla="*/ 26 h 26"/>
                    <a:gd name="T36" fmla="*/ 10 w 14"/>
                    <a:gd name="T37" fmla="*/ 24 h 26"/>
                    <a:gd name="T38" fmla="*/ 10 w 14"/>
                    <a:gd name="T39" fmla="*/ 12 h 26"/>
                    <a:gd name="T40" fmla="*/ 10 w 14"/>
                    <a:gd name="T41" fmla="*/ 11 h 26"/>
                    <a:gd name="T42" fmla="*/ 10 w 14"/>
                    <a:gd name="T43" fmla="*/ 4 h 26"/>
                    <a:gd name="T44" fmla="*/ 10 w 14"/>
                    <a:gd name="T45" fmla="*/ 4 h 26"/>
                    <a:gd name="T46" fmla="*/ 11 w 14"/>
                    <a:gd name="T47" fmla="*/ 8 h 26"/>
                    <a:gd name="T48" fmla="*/ 11 w 14"/>
                    <a:gd name="T49" fmla="*/ 12 h 26"/>
                    <a:gd name="T50" fmla="*/ 12 w 14"/>
                    <a:gd name="T51" fmla="*/ 13 h 26"/>
                    <a:gd name="T52" fmla="*/ 13 w 14"/>
                    <a:gd name="T53" fmla="*/ 12 h 26"/>
                    <a:gd name="T54" fmla="*/ 13 w 14"/>
                    <a:gd name="T55" fmla="*/ 7 h 26"/>
                    <a:gd name="T56" fmla="*/ 12 w 14"/>
                    <a:gd name="T57" fmla="*/ 1 h 26"/>
                    <a:gd name="T58" fmla="*/ 9 w 14"/>
                    <a:gd name="T59" fmla="*/ 0 h 26"/>
                    <a:gd name="T60" fmla="*/ 8 w 14"/>
                    <a:gd name="T61" fmla="*/ 0 h 26"/>
                    <a:gd name="T62" fmla="*/ 8 w 14"/>
                    <a:gd name="T63" fmla="*/ 0 h 26"/>
                    <a:gd name="T64" fmla="*/ 8 w 14"/>
                    <a:gd name="T65" fmla="*/ 0 h 26"/>
                    <a:gd name="T66" fmla="*/ 7 w 14"/>
                    <a:gd name="T67" fmla="*/ 3 h 26"/>
                    <a:gd name="T68" fmla="*/ 7 w 14"/>
                    <a:gd name="T69" fmla="*/ 1 h 26"/>
                    <a:gd name="T70" fmla="*/ 7 w 14"/>
                    <a:gd name="T71" fmla="*/ 0 h 26"/>
                    <a:gd name="T72" fmla="*/ 7 w 14"/>
                    <a:gd name="T73" fmla="*/ 0 h 26"/>
                    <a:gd name="T74" fmla="*/ 7 w 14"/>
                    <a:gd name="T75" fmla="*/ 0 h 26"/>
                    <a:gd name="T76" fmla="*/ 6 w 14"/>
                    <a:gd name="T77" fmla="*/ 0 h 26"/>
                    <a:gd name="T78" fmla="*/ 6 w 14"/>
                    <a:gd name="T79" fmla="*/ 0 h 26"/>
                    <a:gd name="T80" fmla="*/ 6 w 14"/>
                    <a:gd name="T81" fmla="*/ 0 h 26"/>
                    <a:gd name="T82" fmla="*/ 6 w 14"/>
                    <a:gd name="T83" fmla="*/ 1 h 26"/>
                    <a:gd name="T84" fmla="*/ 6 w 14"/>
                    <a:gd name="T85" fmla="*/ 3 h 26"/>
                    <a:gd name="T86" fmla="*/ 5 w 14"/>
                    <a:gd name="T87" fmla="*/ 0 h 26"/>
                    <a:gd name="T88" fmla="*/ 5 w 14"/>
                    <a:gd name="T89" fmla="*/ 0 h 26"/>
                    <a:gd name="T90" fmla="*/ 5 w 14"/>
                    <a:gd name="T91" fmla="*/ 0 h 26"/>
                    <a:gd name="T92" fmla="*/ 4 w 14"/>
                    <a:gd name="T93" fmla="*/ 0 h 26"/>
                    <a:gd name="T94" fmla="*/ 1 w 14"/>
                    <a:gd name="T95" fmla="*/ 1 h 26"/>
                    <a:gd name="T96" fmla="*/ 0 w 14"/>
                    <a:gd name="T97" fmla="*/ 7 h 26"/>
                    <a:gd name="T98" fmla="*/ 0 w 14"/>
                    <a:gd name="T99" fmla="*/ 12 h 26"/>
                    <a:gd name="T100" fmla="*/ 1 w 14"/>
                    <a:gd name="T101" fmla="*/ 13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4" h="26">
                      <a:moveTo>
                        <a:pt x="1" y="13"/>
                      </a:moveTo>
                      <a:cubicBezTo>
                        <a:pt x="2" y="13"/>
                        <a:pt x="2" y="13"/>
                        <a:pt x="2" y="12"/>
                      </a:cubicBezTo>
                      <a:cubicBezTo>
                        <a:pt x="2" y="12"/>
                        <a:pt x="2" y="10"/>
                        <a:pt x="2" y="8"/>
                      </a:cubicBezTo>
                      <a:cubicBezTo>
                        <a:pt x="2" y="6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11"/>
                        <a:pt x="3" y="11"/>
                        <a:pt x="3" y="11"/>
                      </a:cubicBezTo>
                      <a:cubicBezTo>
                        <a:pt x="3" y="12"/>
                        <a:pt x="3" y="12"/>
                        <a:pt x="3" y="12"/>
                      </a:cubicBezTo>
                      <a:cubicBezTo>
                        <a:pt x="3" y="24"/>
                        <a:pt x="3" y="24"/>
                        <a:pt x="3" y="24"/>
                      </a:cubicBezTo>
                      <a:cubicBezTo>
                        <a:pt x="3" y="25"/>
                        <a:pt x="4" y="26"/>
                        <a:pt x="5" y="26"/>
                      </a:cubicBezTo>
                      <a:cubicBezTo>
                        <a:pt x="5" y="26"/>
                        <a:pt x="5" y="26"/>
                        <a:pt x="5" y="26"/>
                      </a:cubicBezTo>
                      <a:cubicBezTo>
                        <a:pt x="5" y="26"/>
                        <a:pt x="5" y="26"/>
                        <a:pt x="5" y="26"/>
                      </a:cubicBezTo>
                      <a:cubicBezTo>
                        <a:pt x="5" y="26"/>
                        <a:pt x="6" y="25"/>
                        <a:pt x="6" y="24"/>
                      </a:cubicBezTo>
                      <a:cubicBezTo>
                        <a:pt x="6" y="13"/>
                        <a:pt x="6" y="13"/>
                        <a:pt x="6" y="13"/>
                      </a:cubicBezTo>
                      <a:cubicBezTo>
                        <a:pt x="7" y="13"/>
                        <a:pt x="7" y="13"/>
                        <a:pt x="7" y="13"/>
                      </a:cubicBezTo>
                      <a:cubicBezTo>
                        <a:pt x="7" y="24"/>
                        <a:pt x="7" y="24"/>
                        <a:pt x="7" y="24"/>
                      </a:cubicBezTo>
                      <a:cubicBezTo>
                        <a:pt x="7" y="25"/>
                        <a:pt x="8" y="26"/>
                        <a:pt x="9" y="26"/>
                      </a:cubicBezTo>
                      <a:cubicBezTo>
                        <a:pt x="9" y="26"/>
                        <a:pt x="9" y="26"/>
                        <a:pt x="9" y="26"/>
                      </a:cubicBezTo>
                      <a:cubicBezTo>
                        <a:pt x="9" y="26"/>
                        <a:pt x="9" y="26"/>
                        <a:pt x="9" y="26"/>
                      </a:cubicBezTo>
                      <a:cubicBezTo>
                        <a:pt x="10" y="26"/>
                        <a:pt x="10" y="25"/>
                        <a:pt x="10" y="24"/>
                      </a:cubicBez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10" y="12"/>
                        <a:pt x="10" y="12"/>
                        <a:pt x="10" y="11"/>
                      </a:cubicBezTo>
                      <a:cubicBezTo>
                        <a:pt x="10" y="4"/>
                        <a:pt x="10" y="4"/>
                        <a:pt x="10" y="4"/>
                      </a:cubicBezTo>
                      <a:cubicBezTo>
                        <a:pt x="10" y="4"/>
                        <a:pt x="10" y="4"/>
                        <a:pt x="10" y="4"/>
                      </a:cubicBezTo>
                      <a:cubicBezTo>
                        <a:pt x="11" y="4"/>
                        <a:pt x="11" y="6"/>
                        <a:pt x="11" y="8"/>
                      </a:cubicBezTo>
                      <a:cubicBezTo>
                        <a:pt x="11" y="10"/>
                        <a:pt x="11" y="12"/>
                        <a:pt x="11" y="12"/>
                      </a:cubicBezTo>
                      <a:cubicBezTo>
                        <a:pt x="11" y="13"/>
                        <a:pt x="11" y="13"/>
                        <a:pt x="12" y="13"/>
                      </a:cubicBezTo>
                      <a:cubicBezTo>
                        <a:pt x="13" y="13"/>
                        <a:pt x="13" y="13"/>
                        <a:pt x="13" y="12"/>
                      </a:cubicBezTo>
                      <a:cubicBezTo>
                        <a:pt x="13" y="12"/>
                        <a:pt x="14" y="9"/>
                        <a:pt x="13" y="7"/>
                      </a:cubicBezTo>
                      <a:cubicBezTo>
                        <a:pt x="13" y="3"/>
                        <a:pt x="12" y="1"/>
                        <a:pt x="12" y="1"/>
                      </a:cubicBezTo>
                      <a:cubicBezTo>
                        <a:pt x="11" y="0"/>
                        <a:pt x="10" y="0"/>
                        <a:pt x="9" y="0"/>
                      </a:cubicBezTo>
                      <a:cubicBezTo>
                        <a:pt x="9" y="0"/>
                        <a:pt x="9" y="0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8" y="0"/>
                        <a:pt x="8" y="2"/>
                        <a:pt x="7" y="3"/>
                      </a:cubicBezTo>
                      <a:cubicBezTo>
                        <a:pt x="7" y="2"/>
                        <a:pt x="7" y="1"/>
                        <a:pt x="7" y="1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2"/>
                        <a:pt x="6" y="3"/>
                      </a:cubicBezTo>
                      <a:cubicBezTo>
                        <a:pt x="5" y="2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3" y="0"/>
                        <a:pt x="2" y="0"/>
                        <a:pt x="1" y="1"/>
                      </a:cubicBezTo>
                      <a:cubicBezTo>
                        <a:pt x="1" y="1"/>
                        <a:pt x="0" y="3"/>
                        <a:pt x="0" y="7"/>
                      </a:cubicBezTo>
                      <a:cubicBezTo>
                        <a:pt x="0" y="9"/>
                        <a:pt x="0" y="12"/>
                        <a:pt x="0" y="12"/>
                      </a:cubicBezTo>
                      <a:cubicBezTo>
                        <a:pt x="0" y="13"/>
                        <a:pt x="0" y="13"/>
                        <a:pt x="1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4" name="Freeform 73">
                  <a:extLst>
                    <a:ext uri="{FF2B5EF4-FFF2-40B4-BE49-F238E27FC236}">
                      <a16:creationId xmlns:a16="http://schemas.microsoft.com/office/drawing/2014/main" id="{8ED18C39-4A4F-119F-1511-CFA2F8E0C4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75" y="2115"/>
                  <a:ext cx="17" cy="18"/>
                </a:xfrm>
                <a:custGeom>
                  <a:avLst/>
                  <a:gdLst>
                    <a:gd name="T0" fmla="*/ 1 w 7"/>
                    <a:gd name="T1" fmla="*/ 5 h 7"/>
                    <a:gd name="T2" fmla="*/ 4 w 7"/>
                    <a:gd name="T3" fmla="*/ 7 h 7"/>
                    <a:gd name="T4" fmla="*/ 6 w 7"/>
                    <a:gd name="T5" fmla="*/ 4 h 7"/>
                    <a:gd name="T6" fmla="*/ 7 w 7"/>
                    <a:gd name="T7" fmla="*/ 3 h 7"/>
                    <a:gd name="T8" fmla="*/ 6 w 7"/>
                    <a:gd name="T9" fmla="*/ 3 h 7"/>
                    <a:gd name="T10" fmla="*/ 4 w 7"/>
                    <a:gd name="T11" fmla="*/ 0 h 7"/>
                    <a:gd name="T12" fmla="*/ 1 w 7"/>
                    <a:gd name="T13" fmla="*/ 3 h 7"/>
                    <a:gd name="T14" fmla="*/ 0 w 7"/>
                    <a:gd name="T15" fmla="*/ 3 h 7"/>
                    <a:gd name="T16" fmla="*/ 1 w 7"/>
                    <a:gd name="T17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" h="7">
                      <a:moveTo>
                        <a:pt x="1" y="5"/>
                      </a:moveTo>
                      <a:cubicBezTo>
                        <a:pt x="1" y="6"/>
                        <a:pt x="2" y="7"/>
                        <a:pt x="4" y="7"/>
                      </a:cubicBezTo>
                      <a:cubicBezTo>
                        <a:pt x="5" y="7"/>
                        <a:pt x="6" y="6"/>
                        <a:pt x="6" y="4"/>
                      </a:cubicBezTo>
                      <a:cubicBezTo>
                        <a:pt x="7" y="4"/>
                        <a:pt x="7" y="4"/>
                        <a:pt x="7" y="3"/>
                      </a:cubicBezTo>
                      <a:cubicBezTo>
                        <a:pt x="7" y="3"/>
                        <a:pt x="7" y="3"/>
                        <a:pt x="6" y="3"/>
                      </a:cubicBezTo>
                      <a:cubicBezTo>
                        <a:pt x="6" y="1"/>
                        <a:pt x="5" y="0"/>
                        <a:pt x="4" y="0"/>
                      </a:cubicBezTo>
                      <a:cubicBezTo>
                        <a:pt x="2" y="0"/>
                        <a:pt x="1" y="1"/>
                        <a:pt x="1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4"/>
                        <a:pt x="0" y="4"/>
                        <a:pt x="1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" name="Freeform 74">
                  <a:extLst>
                    <a:ext uri="{FF2B5EF4-FFF2-40B4-BE49-F238E27FC236}">
                      <a16:creationId xmlns:a16="http://schemas.microsoft.com/office/drawing/2014/main" id="{288FBAED-CDAD-C541-AB75-5286D66A9C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78" y="2135"/>
                  <a:ext cx="35" cy="65"/>
                </a:xfrm>
                <a:custGeom>
                  <a:avLst/>
                  <a:gdLst>
                    <a:gd name="T0" fmla="*/ 1 w 14"/>
                    <a:gd name="T1" fmla="*/ 13 h 26"/>
                    <a:gd name="T2" fmla="*/ 2 w 14"/>
                    <a:gd name="T3" fmla="*/ 12 h 26"/>
                    <a:gd name="T4" fmla="*/ 2 w 14"/>
                    <a:gd name="T5" fmla="*/ 8 h 26"/>
                    <a:gd name="T6" fmla="*/ 3 w 14"/>
                    <a:gd name="T7" fmla="*/ 4 h 26"/>
                    <a:gd name="T8" fmla="*/ 3 w 14"/>
                    <a:gd name="T9" fmla="*/ 4 h 26"/>
                    <a:gd name="T10" fmla="*/ 3 w 14"/>
                    <a:gd name="T11" fmla="*/ 11 h 26"/>
                    <a:gd name="T12" fmla="*/ 3 w 14"/>
                    <a:gd name="T13" fmla="*/ 12 h 26"/>
                    <a:gd name="T14" fmla="*/ 3 w 14"/>
                    <a:gd name="T15" fmla="*/ 24 h 26"/>
                    <a:gd name="T16" fmla="*/ 5 w 14"/>
                    <a:gd name="T17" fmla="*/ 26 h 26"/>
                    <a:gd name="T18" fmla="*/ 5 w 14"/>
                    <a:gd name="T19" fmla="*/ 26 h 26"/>
                    <a:gd name="T20" fmla="*/ 5 w 14"/>
                    <a:gd name="T21" fmla="*/ 26 h 26"/>
                    <a:gd name="T22" fmla="*/ 6 w 14"/>
                    <a:gd name="T23" fmla="*/ 24 h 26"/>
                    <a:gd name="T24" fmla="*/ 6 w 14"/>
                    <a:gd name="T25" fmla="*/ 13 h 26"/>
                    <a:gd name="T26" fmla="*/ 7 w 14"/>
                    <a:gd name="T27" fmla="*/ 13 h 26"/>
                    <a:gd name="T28" fmla="*/ 7 w 14"/>
                    <a:gd name="T29" fmla="*/ 24 h 26"/>
                    <a:gd name="T30" fmla="*/ 9 w 14"/>
                    <a:gd name="T31" fmla="*/ 26 h 26"/>
                    <a:gd name="T32" fmla="*/ 9 w 14"/>
                    <a:gd name="T33" fmla="*/ 26 h 26"/>
                    <a:gd name="T34" fmla="*/ 9 w 14"/>
                    <a:gd name="T35" fmla="*/ 26 h 26"/>
                    <a:gd name="T36" fmla="*/ 10 w 14"/>
                    <a:gd name="T37" fmla="*/ 24 h 26"/>
                    <a:gd name="T38" fmla="*/ 10 w 14"/>
                    <a:gd name="T39" fmla="*/ 12 h 26"/>
                    <a:gd name="T40" fmla="*/ 10 w 14"/>
                    <a:gd name="T41" fmla="*/ 11 h 26"/>
                    <a:gd name="T42" fmla="*/ 10 w 14"/>
                    <a:gd name="T43" fmla="*/ 4 h 26"/>
                    <a:gd name="T44" fmla="*/ 10 w 14"/>
                    <a:gd name="T45" fmla="*/ 4 h 26"/>
                    <a:gd name="T46" fmla="*/ 11 w 14"/>
                    <a:gd name="T47" fmla="*/ 8 h 26"/>
                    <a:gd name="T48" fmla="*/ 11 w 14"/>
                    <a:gd name="T49" fmla="*/ 12 h 26"/>
                    <a:gd name="T50" fmla="*/ 12 w 14"/>
                    <a:gd name="T51" fmla="*/ 13 h 26"/>
                    <a:gd name="T52" fmla="*/ 13 w 14"/>
                    <a:gd name="T53" fmla="*/ 12 h 26"/>
                    <a:gd name="T54" fmla="*/ 14 w 14"/>
                    <a:gd name="T55" fmla="*/ 7 h 26"/>
                    <a:gd name="T56" fmla="*/ 12 w 14"/>
                    <a:gd name="T57" fmla="*/ 1 h 26"/>
                    <a:gd name="T58" fmla="*/ 9 w 14"/>
                    <a:gd name="T59" fmla="*/ 0 h 26"/>
                    <a:gd name="T60" fmla="*/ 9 w 14"/>
                    <a:gd name="T61" fmla="*/ 0 h 26"/>
                    <a:gd name="T62" fmla="*/ 9 w 14"/>
                    <a:gd name="T63" fmla="*/ 0 h 26"/>
                    <a:gd name="T64" fmla="*/ 9 w 14"/>
                    <a:gd name="T65" fmla="*/ 0 h 26"/>
                    <a:gd name="T66" fmla="*/ 7 w 14"/>
                    <a:gd name="T67" fmla="*/ 3 h 26"/>
                    <a:gd name="T68" fmla="*/ 7 w 14"/>
                    <a:gd name="T69" fmla="*/ 1 h 26"/>
                    <a:gd name="T70" fmla="*/ 7 w 14"/>
                    <a:gd name="T71" fmla="*/ 0 h 26"/>
                    <a:gd name="T72" fmla="*/ 7 w 14"/>
                    <a:gd name="T73" fmla="*/ 0 h 26"/>
                    <a:gd name="T74" fmla="*/ 7 w 14"/>
                    <a:gd name="T75" fmla="*/ 0 h 26"/>
                    <a:gd name="T76" fmla="*/ 6 w 14"/>
                    <a:gd name="T77" fmla="*/ 0 h 26"/>
                    <a:gd name="T78" fmla="*/ 6 w 14"/>
                    <a:gd name="T79" fmla="*/ 0 h 26"/>
                    <a:gd name="T80" fmla="*/ 6 w 14"/>
                    <a:gd name="T81" fmla="*/ 0 h 26"/>
                    <a:gd name="T82" fmla="*/ 6 w 14"/>
                    <a:gd name="T83" fmla="*/ 1 h 26"/>
                    <a:gd name="T84" fmla="*/ 6 w 14"/>
                    <a:gd name="T85" fmla="*/ 3 h 26"/>
                    <a:gd name="T86" fmla="*/ 5 w 14"/>
                    <a:gd name="T87" fmla="*/ 0 h 26"/>
                    <a:gd name="T88" fmla="*/ 5 w 14"/>
                    <a:gd name="T89" fmla="*/ 0 h 26"/>
                    <a:gd name="T90" fmla="*/ 5 w 14"/>
                    <a:gd name="T91" fmla="*/ 0 h 26"/>
                    <a:gd name="T92" fmla="*/ 4 w 14"/>
                    <a:gd name="T93" fmla="*/ 0 h 26"/>
                    <a:gd name="T94" fmla="*/ 2 w 14"/>
                    <a:gd name="T95" fmla="*/ 1 h 26"/>
                    <a:gd name="T96" fmla="*/ 0 w 14"/>
                    <a:gd name="T97" fmla="*/ 7 h 26"/>
                    <a:gd name="T98" fmla="*/ 0 w 14"/>
                    <a:gd name="T99" fmla="*/ 12 h 26"/>
                    <a:gd name="T100" fmla="*/ 1 w 14"/>
                    <a:gd name="T101" fmla="*/ 13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4" h="26">
                      <a:moveTo>
                        <a:pt x="1" y="13"/>
                      </a:moveTo>
                      <a:cubicBezTo>
                        <a:pt x="2" y="13"/>
                        <a:pt x="2" y="13"/>
                        <a:pt x="2" y="12"/>
                      </a:cubicBezTo>
                      <a:cubicBezTo>
                        <a:pt x="2" y="12"/>
                        <a:pt x="2" y="10"/>
                        <a:pt x="2" y="8"/>
                      </a:cubicBezTo>
                      <a:cubicBezTo>
                        <a:pt x="2" y="6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11"/>
                        <a:pt x="3" y="11"/>
                        <a:pt x="3" y="11"/>
                      </a:cubicBezTo>
                      <a:cubicBezTo>
                        <a:pt x="3" y="12"/>
                        <a:pt x="3" y="12"/>
                        <a:pt x="3" y="12"/>
                      </a:cubicBezTo>
                      <a:cubicBezTo>
                        <a:pt x="3" y="24"/>
                        <a:pt x="3" y="24"/>
                        <a:pt x="3" y="24"/>
                      </a:cubicBezTo>
                      <a:cubicBezTo>
                        <a:pt x="3" y="25"/>
                        <a:pt x="4" y="26"/>
                        <a:pt x="5" y="26"/>
                      </a:cubicBezTo>
                      <a:cubicBezTo>
                        <a:pt x="5" y="26"/>
                        <a:pt x="5" y="26"/>
                        <a:pt x="5" y="26"/>
                      </a:cubicBezTo>
                      <a:cubicBezTo>
                        <a:pt x="5" y="26"/>
                        <a:pt x="5" y="26"/>
                        <a:pt x="5" y="26"/>
                      </a:cubicBezTo>
                      <a:cubicBezTo>
                        <a:pt x="6" y="26"/>
                        <a:pt x="6" y="25"/>
                        <a:pt x="6" y="24"/>
                      </a:cubicBezTo>
                      <a:cubicBezTo>
                        <a:pt x="6" y="13"/>
                        <a:pt x="6" y="13"/>
                        <a:pt x="6" y="13"/>
                      </a:cubicBezTo>
                      <a:cubicBezTo>
                        <a:pt x="7" y="13"/>
                        <a:pt x="7" y="13"/>
                        <a:pt x="7" y="13"/>
                      </a:cubicBezTo>
                      <a:cubicBezTo>
                        <a:pt x="7" y="24"/>
                        <a:pt x="7" y="24"/>
                        <a:pt x="7" y="24"/>
                      </a:cubicBezTo>
                      <a:cubicBezTo>
                        <a:pt x="7" y="25"/>
                        <a:pt x="8" y="26"/>
                        <a:pt x="9" y="26"/>
                      </a:cubicBezTo>
                      <a:cubicBezTo>
                        <a:pt x="9" y="26"/>
                        <a:pt x="9" y="26"/>
                        <a:pt x="9" y="26"/>
                      </a:cubicBezTo>
                      <a:cubicBezTo>
                        <a:pt x="9" y="26"/>
                        <a:pt x="9" y="26"/>
                        <a:pt x="9" y="26"/>
                      </a:cubicBezTo>
                      <a:cubicBezTo>
                        <a:pt x="10" y="26"/>
                        <a:pt x="10" y="25"/>
                        <a:pt x="10" y="24"/>
                      </a:cubicBez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10" y="12"/>
                        <a:pt x="10" y="12"/>
                        <a:pt x="10" y="11"/>
                      </a:cubicBezTo>
                      <a:cubicBezTo>
                        <a:pt x="10" y="4"/>
                        <a:pt x="10" y="4"/>
                        <a:pt x="10" y="4"/>
                      </a:cubicBezTo>
                      <a:cubicBezTo>
                        <a:pt x="10" y="4"/>
                        <a:pt x="10" y="4"/>
                        <a:pt x="10" y="4"/>
                      </a:cubicBezTo>
                      <a:cubicBezTo>
                        <a:pt x="11" y="4"/>
                        <a:pt x="11" y="6"/>
                        <a:pt x="11" y="8"/>
                      </a:cubicBezTo>
                      <a:cubicBezTo>
                        <a:pt x="11" y="10"/>
                        <a:pt x="11" y="12"/>
                        <a:pt x="11" y="12"/>
                      </a:cubicBezTo>
                      <a:cubicBezTo>
                        <a:pt x="11" y="13"/>
                        <a:pt x="11" y="13"/>
                        <a:pt x="12" y="13"/>
                      </a:cubicBezTo>
                      <a:cubicBezTo>
                        <a:pt x="13" y="13"/>
                        <a:pt x="13" y="13"/>
                        <a:pt x="13" y="12"/>
                      </a:cubicBezTo>
                      <a:cubicBezTo>
                        <a:pt x="13" y="12"/>
                        <a:pt x="14" y="9"/>
                        <a:pt x="14" y="7"/>
                      </a:cubicBezTo>
                      <a:cubicBezTo>
                        <a:pt x="13" y="3"/>
                        <a:pt x="12" y="1"/>
                        <a:pt x="12" y="1"/>
                      </a:cubicBezTo>
                      <a:cubicBezTo>
                        <a:pt x="11" y="0"/>
                        <a:pt x="10" y="0"/>
                        <a:pt x="9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0"/>
                        <a:pt x="8" y="2"/>
                        <a:pt x="7" y="3"/>
                      </a:cubicBezTo>
                      <a:cubicBezTo>
                        <a:pt x="7" y="2"/>
                        <a:pt x="7" y="1"/>
                        <a:pt x="7" y="1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2"/>
                        <a:pt x="6" y="3"/>
                      </a:cubicBezTo>
                      <a:cubicBezTo>
                        <a:pt x="5" y="2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4" y="0"/>
                        <a:pt x="4" y="0"/>
                      </a:cubicBezTo>
                      <a:cubicBezTo>
                        <a:pt x="3" y="0"/>
                        <a:pt x="2" y="0"/>
                        <a:pt x="2" y="1"/>
                      </a:cubicBezTo>
                      <a:cubicBezTo>
                        <a:pt x="1" y="1"/>
                        <a:pt x="0" y="3"/>
                        <a:pt x="0" y="7"/>
                      </a:cubicBezTo>
                      <a:cubicBezTo>
                        <a:pt x="0" y="9"/>
                        <a:pt x="0" y="12"/>
                        <a:pt x="0" y="12"/>
                      </a:cubicBezTo>
                      <a:cubicBezTo>
                        <a:pt x="0" y="13"/>
                        <a:pt x="0" y="13"/>
                        <a:pt x="1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" name="Freeform 75">
                  <a:extLst>
                    <a:ext uri="{FF2B5EF4-FFF2-40B4-BE49-F238E27FC236}">
                      <a16:creationId xmlns:a16="http://schemas.microsoft.com/office/drawing/2014/main" id="{96BA5E01-2060-CD55-1A9B-47D14E5009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85" y="2115"/>
                  <a:ext cx="18" cy="18"/>
                </a:xfrm>
                <a:custGeom>
                  <a:avLst/>
                  <a:gdLst>
                    <a:gd name="T0" fmla="*/ 1 w 7"/>
                    <a:gd name="T1" fmla="*/ 5 h 7"/>
                    <a:gd name="T2" fmla="*/ 4 w 7"/>
                    <a:gd name="T3" fmla="*/ 7 h 7"/>
                    <a:gd name="T4" fmla="*/ 6 w 7"/>
                    <a:gd name="T5" fmla="*/ 4 h 7"/>
                    <a:gd name="T6" fmla="*/ 7 w 7"/>
                    <a:gd name="T7" fmla="*/ 3 h 7"/>
                    <a:gd name="T8" fmla="*/ 7 w 7"/>
                    <a:gd name="T9" fmla="*/ 3 h 7"/>
                    <a:gd name="T10" fmla="*/ 4 w 7"/>
                    <a:gd name="T11" fmla="*/ 0 h 7"/>
                    <a:gd name="T12" fmla="*/ 1 w 7"/>
                    <a:gd name="T13" fmla="*/ 3 h 7"/>
                    <a:gd name="T14" fmla="*/ 0 w 7"/>
                    <a:gd name="T15" fmla="*/ 3 h 7"/>
                    <a:gd name="T16" fmla="*/ 1 w 7"/>
                    <a:gd name="T17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" h="7">
                      <a:moveTo>
                        <a:pt x="1" y="5"/>
                      </a:moveTo>
                      <a:cubicBezTo>
                        <a:pt x="1" y="6"/>
                        <a:pt x="2" y="7"/>
                        <a:pt x="4" y="7"/>
                      </a:cubicBezTo>
                      <a:cubicBezTo>
                        <a:pt x="5" y="7"/>
                        <a:pt x="6" y="6"/>
                        <a:pt x="6" y="4"/>
                      </a:cubicBezTo>
                      <a:cubicBezTo>
                        <a:pt x="7" y="4"/>
                        <a:pt x="7" y="4"/>
                        <a:pt x="7" y="3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7" y="1"/>
                        <a:pt x="5" y="0"/>
                        <a:pt x="4" y="0"/>
                      </a:cubicBezTo>
                      <a:cubicBezTo>
                        <a:pt x="2" y="0"/>
                        <a:pt x="1" y="1"/>
                        <a:pt x="1" y="3"/>
                      </a:cubicBezTo>
                      <a:cubicBezTo>
                        <a:pt x="1" y="3"/>
                        <a:pt x="0" y="3"/>
                        <a:pt x="0" y="3"/>
                      </a:cubicBezTo>
                      <a:cubicBezTo>
                        <a:pt x="0" y="4"/>
                        <a:pt x="1" y="4"/>
                        <a:pt x="1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20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15" name="文本框 92">
              <a:extLst>
                <a:ext uri="{FF2B5EF4-FFF2-40B4-BE49-F238E27FC236}">
                  <a16:creationId xmlns:a16="http://schemas.microsoft.com/office/drawing/2014/main" id="{AA025E43-FC82-49AC-C398-69B11B0BAB05}"/>
                </a:ext>
              </a:extLst>
            </p:cNvPr>
            <p:cNvSpPr txBox="1"/>
            <p:nvPr/>
          </p:nvSpPr>
          <p:spPr>
            <a:xfrm>
              <a:off x="6582170" y="1426639"/>
              <a:ext cx="564430" cy="400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FFB850"/>
                  </a:solidFill>
                  <a:latin typeface="Impact" panose="020B0806030902050204" pitchFamily="34" charset="0"/>
                </a:rPr>
                <a:t>2</a:t>
              </a:r>
              <a:r>
                <a:rPr lang="ru-RU" altLang="zh-CN" sz="2400" dirty="0">
                  <a:solidFill>
                    <a:srgbClr val="FFB850"/>
                  </a:solidFill>
                  <a:latin typeface="Impact" panose="020B0806030902050204" pitchFamily="34" charset="0"/>
                </a:rPr>
                <a:t>1</a:t>
              </a:r>
              <a:endParaRPr lang="zh-CN" altLang="en-US" sz="1050" dirty="0">
                <a:solidFill>
                  <a:srgbClr val="FFB850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6" name="文本框 93">
              <a:extLst>
                <a:ext uri="{FF2B5EF4-FFF2-40B4-BE49-F238E27FC236}">
                  <a16:creationId xmlns:a16="http://schemas.microsoft.com/office/drawing/2014/main" id="{400BCE7C-0978-5BF7-E30A-793551AEBC13}"/>
                </a:ext>
              </a:extLst>
            </p:cNvPr>
            <p:cNvSpPr txBox="1"/>
            <p:nvPr/>
          </p:nvSpPr>
          <p:spPr>
            <a:xfrm>
              <a:off x="6259466" y="2211903"/>
              <a:ext cx="564430" cy="400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01ACBE"/>
                  </a:solidFill>
                  <a:latin typeface="Impact" panose="020B0806030902050204" pitchFamily="34" charset="0"/>
                </a:rPr>
                <a:t>6</a:t>
              </a:r>
              <a:endParaRPr lang="zh-CN" altLang="en-US" sz="1050" dirty="0">
                <a:solidFill>
                  <a:srgbClr val="01ACBE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7" name="文本框 94">
              <a:extLst>
                <a:ext uri="{FF2B5EF4-FFF2-40B4-BE49-F238E27FC236}">
                  <a16:creationId xmlns:a16="http://schemas.microsoft.com/office/drawing/2014/main" id="{85DE8C2E-1B40-E1FB-2844-5711770C7B35}"/>
                </a:ext>
              </a:extLst>
            </p:cNvPr>
            <p:cNvSpPr txBox="1"/>
            <p:nvPr/>
          </p:nvSpPr>
          <p:spPr>
            <a:xfrm>
              <a:off x="7195710" y="2958240"/>
              <a:ext cx="564430" cy="400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E87071"/>
                  </a:solidFill>
                  <a:latin typeface="Impact" panose="020B0806030902050204" pitchFamily="34" charset="0"/>
                </a:rPr>
                <a:t>4</a:t>
              </a:r>
              <a:r>
                <a:rPr lang="ru-RU" altLang="zh-CN" sz="2400" dirty="0">
                  <a:solidFill>
                    <a:srgbClr val="E87071"/>
                  </a:solidFill>
                  <a:latin typeface="Impact" panose="020B0806030902050204" pitchFamily="34" charset="0"/>
                </a:rPr>
                <a:t>0</a:t>
              </a:r>
              <a:endParaRPr lang="zh-CN" altLang="en-US" sz="1050" dirty="0">
                <a:solidFill>
                  <a:srgbClr val="E8707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8" name="文本框 95">
              <a:extLst>
                <a:ext uri="{FF2B5EF4-FFF2-40B4-BE49-F238E27FC236}">
                  <a16:creationId xmlns:a16="http://schemas.microsoft.com/office/drawing/2014/main" id="{BA071E3C-BD0B-95CA-9E67-907D68C70990}"/>
                </a:ext>
              </a:extLst>
            </p:cNvPr>
            <p:cNvSpPr txBox="1"/>
            <p:nvPr/>
          </p:nvSpPr>
          <p:spPr>
            <a:xfrm>
              <a:off x="6956793" y="3738380"/>
              <a:ext cx="564430" cy="400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663A77"/>
                  </a:solidFill>
                  <a:latin typeface="Impact" panose="020B0806030902050204" pitchFamily="34" charset="0"/>
                </a:rPr>
                <a:t>36</a:t>
              </a:r>
              <a:endParaRPr lang="zh-CN" altLang="en-US" sz="1050" dirty="0">
                <a:solidFill>
                  <a:srgbClr val="663A77"/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19" name="Group 41">
              <a:extLst>
                <a:ext uri="{FF2B5EF4-FFF2-40B4-BE49-F238E27FC236}">
                  <a16:creationId xmlns:a16="http://schemas.microsoft.com/office/drawing/2014/main" id="{28F6FADF-6872-B2DE-ED7A-9711510833B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43333" y="1479478"/>
              <a:ext cx="274875" cy="336363"/>
              <a:chOff x="3783" y="2089"/>
              <a:chExt cx="116" cy="142"/>
            </a:xfrm>
            <a:solidFill>
              <a:schemeClr val="bg1">
                <a:lumMod val="50000"/>
              </a:schemeClr>
            </a:solidFill>
            <a:effectLst/>
          </p:grpSpPr>
          <p:sp>
            <p:nvSpPr>
              <p:cNvPr id="90" name="Freeform 42">
                <a:extLst>
                  <a:ext uri="{FF2B5EF4-FFF2-40B4-BE49-F238E27FC236}">
                    <a16:creationId xmlns:a16="http://schemas.microsoft.com/office/drawing/2014/main" id="{3C536228-B42E-DE30-066F-BB8B254EF6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1" y="2221"/>
                <a:ext cx="20" cy="10"/>
              </a:xfrm>
              <a:custGeom>
                <a:avLst/>
                <a:gdLst>
                  <a:gd name="T0" fmla="*/ 8 w 8"/>
                  <a:gd name="T1" fmla="*/ 0 h 4"/>
                  <a:gd name="T2" fmla="*/ 1 w 8"/>
                  <a:gd name="T3" fmla="*/ 0 h 4"/>
                  <a:gd name="T4" fmla="*/ 0 w 8"/>
                  <a:gd name="T5" fmla="*/ 0 h 4"/>
                  <a:gd name="T6" fmla="*/ 0 w 8"/>
                  <a:gd name="T7" fmla="*/ 4 h 4"/>
                  <a:gd name="T8" fmla="*/ 1 w 8"/>
                  <a:gd name="T9" fmla="*/ 4 h 4"/>
                  <a:gd name="T10" fmla="*/ 8 w 8"/>
                  <a:gd name="T11" fmla="*/ 4 h 4"/>
                  <a:gd name="T12" fmla="*/ 8 w 8"/>
                  <a:gd name="T13" fmla="*/ 4 h 4"/>
                  <a:gd name="T14" fmla="*/ 8 w 8"/>
                  <a:gd name="T15" fmla="*/ 0 h 4"/>
                  <a:gd name="T16" fmla="*/ 8 w 8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">
                    <a:moveTo>
                      <a:pt x="8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1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rgbClr val="FFB850"/>
                  </a:solidFill>
                </a:endParaRPr>
              </a:p>
            </p:txBody>
          </p:sp>
          <p:sp>
            <p:nvSpPr>
              <p:cNvPr id="91" name="Freeform 43">
                <a:extLst>
                  <a:ext uri="{FF2B5EF4-FFF2-40B4-BE49-F238E27FC236}">
                    <a16:creationId xmlns:a16="http://schemas.microsoft.com/office/drawing/2014/main" id="{0752ACDB-044E-046D-720C-F3535D81F1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8" y="2208"/>
                <a:ext cx="23" cy="23"/>
              </a:xfrm>
              <a:custGeom>
                <a:avLst/>
                <a:gdLst>
                  <a:gd name="T0" fmla="*/ 8 w 9"/>
                  <a:gd name="T1" fmla="*/ 0 h 9"/>
                  <a:gd name="T2" fmla="*/ 1 w 9"/>
                  <a:gd name="T3" fmla="*/ 0 h 9"/>
                  <a:gd name="T4" fmla="*/ 0 w 9"/>
                  <a:gd name="T5" fmla="*/ 1 h 9"/>
                  <a:gd name="T6" fmla="*/ 0 w 9"/>
                  <a:gd name="T7" fmla="*/ 9 h 9"/>
                  <a:gd name="T8" fmla="*/ 1 w 9"/>
                  <a:gd name="T9" fmla="*/ 9 h 9"/>
                  <a:gd name="T10" fmla="*/ 8 w 9"/>
                  <a:gd name="T11" fmla="*/ 9 h 9"/>
                  <a:gd name="T12" fmla="*/ 9 w 9"/>
                  <a:gd name="T13" fmla="*/ 9 h 9"/>
                  <a:gd name="T14" fmla="*/ 9 w 9"/>
                  <a:gd name="T15" fmla="*/ 1 h 9"/>
                  <a:gd name="T16" fmla="*/ 8 w 9"/>
                  <a:gd name="T1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9">
                    <a:moveTo>
                      <a:pt x="8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1" y="9"/>
                      <a:pt x="1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9" y="9"/>
                      <a:pt x="9" y="9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8" y="0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rgbClr val="FFB850"/>
                  </a:solidFill>
                </a:endParaRPr>
              </a:p>
            </p:txBody>
          </p:sp>
          <p:sp>
            <p:nvSpPr>
              <p:cNvPr id="92" name="Freeform 44">
                <a:extLst>
                  <a:ext uri="{FF2B5EF4-FFF2-40B4-BE49-F238E27FC236}">
                    <a16:creationId xmlns:a16="http://schemas.microsoft.com/office/drawing/2014/main" id="{00D32A1D-4465-5EFD-7775-A955630058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9" y="2184"/>
                <a:ext cx="20" cy="47"/>
              </a:xfrm>
              <a:custGeom>
                <a:avLst/>
                <a:gdLst>
                  <a:gd name="T0" fmla="*/ 7 w 8"/>
                  <a:gd name="T1" fmla="*/ 0 h 19"/>
                  <a:gd name="T2" fmla="*/ 0 w 8"/>
                  <a:gd name="T3" fmla="*/ 0 h 19"/>
                  <a:gd name="T4" fmla="*/ 0 w 8"/>
                  <a:gd name="T5" fmla="*/ 1 h 19"/>
                  <a:gd name="T6" fmla="*/ 0 w 8"/>
                  <a:gd name="T7" fmla="*/ 19 h 19"/>
                  <a:gd name="T8" fmla="*/ 0 w 8"/>
                  <a:gd name="T9" fmla="*/ 19 h 19"/>
                  <a:gd name="T10" fmla="*/ 7 w 8"/>
                  <a:gd name="T11" fmla="*/ 19 h 19"/>
                  <a:gd name="T12" fmla="*/ 8 w 8"/>
                  <a:gd name="T13" fmla="*/ 19 h 19"/>
                  <a:gd name="T14" fmla="*/ 8 w 8"/>
                  <a:gd name="T15" fmla="*/ 1 h 19"/>
                  <a:gd name="T16" fmla="*/ 7 w 8"/>
                  <a:gd name="T1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19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0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rgbClr val="FFB850"/>
                  </a:solidFill>
                </a:endParaRPr>
              </a:p>
            </p:txBody>
          </p:sp>
          <p:sp>
            <p:nvSpPr>
              <p:cNvPr id="93" name="Freeform 45">
                <a:extLst>
                  <a:ext uri="{FF2B5EF4-FFF2-40B4-BE49-F238E27FC236}">
                    <a16:creationId xmlns:a16="http://schemas.microsoft.com/office/drawing/2014/main" id="{B91159C5-C3C1-87B6-B392-8F99A4CF68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7" y="2161"/>
                <a:ext cx="22" cy="70"/>
              </a:xfrm>
              <a:custGeom>
                <a:avLst/>
                <a:gdLst>
                  <a:gd name="T0" fmla="*/ 8 w 9"/>
                  <a:gd name="T1" fmla="*/ 0 h 28"/>
                  <a:gd name="T2" fmla="*/ 1 w 9"/>
                  <a:gd name="T3" fmla="*/ 0 h 28"/>
                  <a:gd name="T4" fmla="*/ 0 w 9"/>
                  <a:gd name="T5" fmla="*/ 1 h 28"/>
                  <a:gd name="T6" fmla="*/ 0 w 9"/>
                  <a:gd name="T7" fmla="*/ 28 h 28"/>
                  <a:gd name="T8" fmla="*/ 1 w 9"/>
                  <a:gd name="T9" fmla="*/ 28 h 28"/>
                  <a:gd name="T10" fmla="*/ 8 w 9"/>
                  <a:gd name="T11" fmla="*/ 28 h 28"/>
                  <a:gd name="T12" fmla="*/ 9 w 9"/>
                  <a:gd name="T13" fmla="*/ 28 h 28"/>
                  <a:gd name="T14" fmla="*/ 9 w 9"/>
                  <a:gd name="T15" fmla="*/ 1 h 28"/>
                  <a:gd name="T16" fmla="*/ 8 w 9"/>
                  <a:gd name="T1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28">
                    <a:moveTo>
                      <a:pt x="8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1" y="28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8" y="28"/>
                      <a:pt x="9" y="28"/>
                      <a:pt x="9" y="28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8" y="0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rgbClr val="FFB850"/>
                  </a:solidFill>
                </a:endParaRPr>
              </a:p>
            </p:txBody>
          </p:sp>
          <p:sp>
            <p:nvSpPr>
              <p:cNvPr id="94" name="Freeform 46">
                <a:extLst>
                  <a:ext uri="{FF2B5EF4-FFF2-40B4-BE49-F238E27FC236}">
                    <a16:creationId xmlns:a16="http://schemas.microsoft.com/office/drawing/2014/main" id="{2F8CF87D-631C-47FA-315C-E925044AAC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1" y="2089"/>
                <a:ext cx="23" cy="27"/>
              </a:xfrm>
              <a:custGeom>
                <a:avLst/>
                <a:gdLst>
                  <a:gd name="T0" fmla="*/ 5 w 9"/>
                  <a:gd name="T1" fmla="*/ 10 h 11"/>
                  <a:gd name="T2" fmla="*/ 8 w 9"/>
                  <a:gd name="T3" fmla="*/ 4 h 11"/>
                  <a:gd name="T4" fmla="*/ 5 w 9"/>
                  <a:gd name="T5" fmla="*/ 0 h 11"/>
                  <a:gd name="T6" fmla="*/ 0 w 9"/>
                  <a:gd name="T7" fmla="*/ 4 h 11"/>
                  <a:gd name="T8" fmla="*/ 5 w 9"/>
                  <a:gd name="T9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1">
                    <a:moveTo>
                      <a:pt x="5" y="10"/>
                    </a:moveTo>
                    <a:cubicBezTo>
                      <a:pt x="8" y="10"/>
                      <a:pt x="8" y="7"/>
                      <a:pt x="8" y="4"/>
                    </a:cubicBezTo>
                    <a:cubicBezTo>
                      <a:pt x="9" y="2"/>
                      <a:pt x="7" y="0"/>
                      <a:pt x="5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1" y="8"/>
                      <a:pt x="4" y="11"/>
                      <a:pt x="5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rgbClr val="FFB850"/>
                  </a:solidFill>
                </a:endParaRPr>
              </a:p>
            </p:txBody>
          </p:sp>
          <p:sp>
            <p:nvSpPr>
              <p:cNvPr id="95" name="Freeform 47">
                <a:extLst>
                  <a:ext uri="{FF2B5EF4-FFF2-40B4-BE49-F238E27FC236}">
                    <a16:creationId xmlns:a16="http://schemas.microsoft.com/office/drawing/2014/main" id="{5851E312-C977-D864-E1B9-2B02A7B368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5" y="2164"/>
                <a:ext cx="36" cy="44"/>
              </a:xfrm>
              <a:custGeom>
                <a:avLst/>
                <a:gdLst>
                  <a:gd name="T0" fmla="*/ 12 w 14"/>
                  <a:gd name="T1" fmla="*/ 1 h 18"/>
                  <a:gd name="T2" fmla="*/ 10 w 14"/>
                  <a:gd name="T3" fmla="*/ 0 h 18"/>
                  <a:gd name="T4" fmla="*/ 8 w 14"/>
                  <a:gd name="T5" fmla="*/ 6 h 18"/>
                  <a:gd name="T6" fmla="*/ 1 w 14"/>
                  <a:gd name="T7" fmla="*/ 14 h 18"/>
                  <a:gd name="T8" fmla="*/ 1 w 14"/>
                  <a:gd name="T9" fmla="*/ 17 h 18"/>
                  <a:gd name="T10" fmla="*/ 4 w 14"/>
                  <a:gd name="T11" fmla="*/ 17 h 18"/>
                  <a:gd name="T12" fmla="*/ 12 w 14"/>
                  <a:gd name="T13" fmla="*/ 9 h 18"/>
                  <a:gd name="T14" fmla="*/ 13 w 14"/>
                  <a:gd name="T15" fmla="*/ 8 h 18"/>
                  <a:gd name="T16" fmla="*/ 14 w 14"/>
                  <a:gd name="T17" fmla="*/ 3 h 18"/>
                  <a:gd name="T18" fmla="*/ 12 w 14"/>
                  <a:gd name="T19" fmla="*/ 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8">
                    <a:moveTo>
                      <a:pt x="12" y="1"/>
                    </a:moveTo>
                    <a:cubicBezTo>
                      <a:pt x="11" y="1"/>
                      <a:pt x="10" y="0"/>
                      <a:pt x="10" y="0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15"/>
                      <a:pt x="0" y="16"/>
                      <a:pt x="1" y="17"/>
                    </a:cubicBezTo>
                    <a:cubicBezTo>
                      <a:pt x="2" y="18"/>
                      <a:pt x="4" y="18"/>
                      <a:pt x="4" y="17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2" y="9"/>
                      <a:pt x="13" y="8"/>
                      <a:pt x="13" y="8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3" y="2"/>
                      <a:pt x="13" y="2"/>
                      <a:pt x="1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rgbClr val="FFB850"/>
                  </a:solidFill>
                </a:endParaRPr>
              </a:p>
            </p:txBody>
          </p:sp>
          <p:sp>
            <p:nvSpPr>
              <p:cNvPr id="96" name="Freeform 48">
                <a:extLst>
                  <a:ext uri="{FF2B5EF4-FFF2-40B4-BE49-F238E27FC236}">
                    <a16:creationId xmlns:a16="http://schemas.microsoft.com/office/drawing/2014/main" id="{8E143F28-C9A9-F7FD-0143-8CC666E091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6"/>
                <a:ext cx="33" cy="20"/>
              </a:xfrm>
              <a:custGeom>
                <a:avLst/>
                <a:gdLst>
                  <a:gd name="T0" fmla="*/ 6 w 13"/>
                  <a:gd name="T1" fmla="*/ 8 h 8"/>
                  <a:gd name="T2" fmla="*/ 12 w 13"/>
                  <a:gd name="T3" fmla="*/ 4 h 8"/>
                  <a:gd name="T4" fmla="*/ 12 w 13"/>
                  <a:gd name="T5" fmla="*/ 1 h 8"/>
                  <a:gd name="T6" fmla="*/ 10 w 13"/>
                  <a:gd name="T7" fmla="*/ 1 h 8"/>
                  <a:gd name="T8" fmla="*/ 5 w 13"/>
                  <a:gd name="T9" fmla="*/ 4 h 8"/>
                  <a:gd name="T10" fmla="*/ 1 w 13"/>
                  <a:gd name="T11" fmla="*/ 3 h 8"/>
                  <a:gd name="T12" fmla="*/ 1 w 13"/>
                  <a:gd name="T13" fmla="*/ 5 h 8"/>
                  <a:gd name="T14" fmla="*/ 0 w 13"/>
                  <a:gd name="T15" fmla="*/ 7 h 8"/>
                  <a:gd name="T16" fmla="*/ 5 w 13"/>
                  <a:gd name="T17" fmla="*/ 8 h 8"/>
                  <a:gd name="T18" fmla="*/ 6 w 13"/>
                  <a:gd name="T1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8">
                    <a:moveTo>
                      <a:pt x="6" y="8"/>
                    </a:moveTo>
                    <a:cubicBezTo>
                      <a:pt x="12" y="4"/>
                      <a:pt x="12" y="4"/>
                      <a:pt x="12" y="4"/>
                    </a:cubicBezTo>
                    <a:cubicBezTo>
                      <a:pt x="13" y="3"/>
                      <a:pt x="13" y="2"/>
                      <a:pt x="12" y="1"/>
                    </a:cubicBezTo>
                    <a:cubicBezTo>
                      <a:pt x="12" y="1"/>
                      <a:pt x="11" y="0"/>
                      <a:pt x="10" y="1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0" y="7"/>
                      <a:pt x="0" y="7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6" y="8"/>
                      <a:pt x="6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rgbClr val="FFB850"/>
                  </a:solidFill>
                </a:endParaRPr>
              </a:p>
            </p:txBody>
          </p:sp>
          <p:sp>
            <p:nvSpPr>
              <p:cNvPr id="97" name="Freeform 49">
                <a:extLst>
                  <a:ext uri="{FF2B5EF4-FFF2-40B4-BE49-F238E27FC236}">
                    <a16:creationId xmlns:a16="http://schemas.microsoft.com/office/drawing/2014/main" id="{0CA6B9AC-E5C4-7F81-3B11-7DBCD6D79A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3" y="2116"/>
                <a:ext cx="58" cy="87"/>
              </a:xfrm>
              <a:custGeom>
                <a:avLst/>
                <a:gdLst>
                  <a:gd name="T0" fmla="*/ 18 w 23"/>
                  <a:gd name="T1" fmla="*/ 17 h 35"/>
                  <a:gd name="T2" fmla="*/ 21 w 23"/>
                  <a:gd name="T3" fmla="*/ 5 h 35"/>
                  <a:gd name="T4" fmla="*/ 21 w 23"/>
                  <a:gd name="T5" fmla="*/ 2 h 35"/>
                  <a:gd name="T6" fmla="*/ 20 w 23"/>
                  <a:gd name="T7" fmla="*/ 2 h 35"/>
                  <a:gd name="T8" fmla="*/ 19 w 23"/>
                  <a:gd name="T9" fmla="*/ 7 h 35"/>
                  <a:gd name="T10" fmla="*/ 20 w 23"/>
                  <a:gd name="T11" fmla="*/ 3 h 35"/>
                  <a:gd name="T12" fmla="*/ 20 w 23"/>
                  <a:gd name="T13" fmla="*/ 2 h 35"/>
                  <a:gd name="T14" fmla="*/ 20 w 23"/>
                  <a:gd name="T15" fmla="*/ 1 h 35"/>
                  <a:gd name="T16" fmla="*/ 19 w 23"/>
                  <a:gd name="T17" fmla="*/ 1 h 35"/>
                  <a:gd name="T18" fmla="*/ 18 w 23"/>
                  <a:gd name="T19" fmla="*/ 2 h 35"/>
                  <a:gd name="T20" fmla="*/ 19 w 23"/>
                  <a:gd name="T21" fmla="*/ 3 h 35"/>
                  <a:gd name="T22" fmla="*/ 18 w 23"/>
                  <a:gd name="T23" fmla="*/ 6 h 35"/>
                  <a:gd name="T24" fmla="*/ 17 w 23"/>
                  <a:gd name="T25" fmla="*/ 0 h 35"/>
                  <a:gd name="T26" fmla="*/ 17 w 23"/>
                  <a:gd name="T27" fmla="*/ 0 h 35"/>
                  <a:gd name="T28" fmla="*/ 17 w 23"/>
                  <a:gd name="T29" fmla="*/ 0 h 35"/>
                  <a:gd name="T30" fmla="*/ 15 w 23"/>
                  <a:gd name="T31" fmla="*/ 0 h 35"/>
                  <a:gd name="T32" fmla="*/ 8 w 23"/>
                  <a:gd name="T33" fmla="*/ 0 h 35"/>
                  <a:gd name="T34" fmla="*/ 1 w 23"/>
                  <a:gd name="T35" fmla="*/ 5 h 35"/>
                  <a:gd name="T36" fmla="*/ 1 w 23"/>
                  <a:gd name="T37" fmla="*/ 8 h 35"/>
                  <a:gd name="T38" fmla="*/ 4 w 23"/>
                  <a:gd name="T39" fmla="*/ 8 h 35"/>
                  <a:gd name="T40" fmla="*/ 4 w 23"/>
                  <a:gd name="T41" fmla="*/ 8 h 35"/>
                  <a:gd name="T42" fmla="*/ 9 w 23"/>
                  <a:gd name="T43" fmla="*/ 4 h 35"/>
                  <a:gd name="T44" fmla="*/ 13 w 23"/>
                  <a:gd name="T45" fmla="*/ 4 h 35"/>
                  <a:gd name="T46" fmla="*/ 12 w 23"/>
                  <a:gd name="T47" fmla="*/ 4 h 35"/>
                  <a:gd name="T48" fmla="*/ 9 w 23"/>
                  <a:gd name="T49" fmla="*/ 15 h 35"/>
                  <a:gd name="T50" fmla="*/ 10 w 23"/>
                  <a:gd name="T51" fmla="*/ 16 h 35"/>
                  <a:gd name="T52" fmla="*/ 14 w 23"/>
                  <a:gd name="T53" fmla="*/ 20 h 35"/>
                  <a:gd name="T54" fmla="*/ 18 w 23"/>
                  <a:gd name="T55" fmla="*/ 24 h 35"/>
                  <a:gd name="T56" fmla="*/ 17 w 23"/>
                  <a:gd name="T57" fmla="*/ 32 h 35"/>
                  <a:gd name="T58" fmla="*/ 19 w 23"/>
                  <a:gd name="T59" fmla="*/ 35 h 35"/>
                  <a:gd name="T60" fmla="*/ 22 w 23"/>
                  <a:gd name="T61" fmla="*/ 33 h 35"/>
                  <a:gd name="T62" fmla="*/ 23 w 23"/>
                  <a:gd name="T63" fmla="*/ 24 h 35"/>
                  <a:gd name="T64" fmla="*/ 23 w 23"/>
                  <a:gd name="T65" fmla="*/ 22 h 35"/>
                  <a:gd name="T66" fmla="*/ 18 w 23"/>
                  <a:gd name="T67" fmla="*/ 17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" h="35">
                    <a:moveTo>
                      <a:pt x="18" y="17"/>
                    </a:moveTo>
                    <a:cubicBezTo>
                      <a:pt x="19" y="10"/>
                      <a:pt x="21" y="6"/>
                      <a:pt x="21" y="5"/>
                    </a:cubicBezTo>
                    <a:cubicBezTo>
                      <a:pt x="21" y="3"/>
                      <a:pt x="21" y="2"/>
                      <a:pt x="21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5"/>
                      <a:pt x="19" y="7"/>
                      <a:pt x="19" y="7"/>
                    </a:cubicBezTo>
                    <a:cubicBezTo>
                      <a:pt x="19" y="7"/>
                      <a:pt x="20" y="4"/>
                      <a:pt x="20" y="3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19" y="1"/>
                      <a:pt x="19" y="1"/>
                    </a:cubicBezTo>
                    <a:cubicBezTo>
                      <a:pt x="19" y="1"/>
                      <a:pt x="18" y="2"/>
                      <a:pt x="18" y="2"/>
                    </a:cubicBezTo>
                    <a:cubicBezTo>
                      <a:pt x="18" y="2"/>
                      <a:pt x="18" y="2"/>
                      <a:pt x="19" y="3"/>
                    </a:cubicBezTo>
                    <a:cubicBezTo>
                      <a:pt x="19" y="3"/>
                      <a:pt x="18" y="4"/>
                      <a:pt x="18" y="6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0"/>
                      <a:pt x="11" y="0"/>
                      <a:pt x="8" y="0"/>
                    </a:cubicBezTo>
                    <a:cubicBezTo>
                      <a:pt x="8" y="0"/>
                      <a:pt x="1" y="5"/>
                      <a:pt x="1" y="5"/>
                    </a:cubicBezTo>
                    <a:cubicBezTo>
                      <a:pt x="0" y="6"/>
                      <a:pt x="0" y="7"/>
                      <a:pt x="1" y="8"/>
                    </a:cubicBezTo>
                    <a:cubicBezTo>
                      <a:pt x="2" y="8"/>
                      <a:pt x="3" y="9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9" y="4"/>
                      <a:pt x="9" y="4"/>
                    </a:cubicBezTo>
                    <a:cubicBezTo>
                      <a:pt x="9" y="4"/>
                      <a:pt x="13" y="4"/>
                      <a:pt x="13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7"/>
                      <a:pt x="9" y="13"/>
                      <a:pt x="9" y="15"/>
                    </a:cubicBezTo>
                    <a:cubicBezTo>
                      <a:pt x="9" y="15"/>
                      <a:pt x="10" y="15"/>
                      <a:pt x="10" y="16"/>
                    </a:cubicBezTo>
                    <a:cubicBezTo>
                      <a:pt x="10" y="16"/>
                      <a:pt x="11" y="18"/>
                      <a:pt x="14" y="20"/>
                    </a:cubicBezTo>
                    <a:cubicBezTo>
                      <a:pt x="14" y="20"/>
                      <a:pt x="18" y="24"/>
                      <a:pt x="18" y="24"/>
                    </a:cubicBezTo>
                    <a:cubicBezTo>
                      <a:pt x="18" y="24"/>
                      <a:pt x="17" y="32"/>
                      <a:pt x="17" y="32"/>
                    </a:cubicBezTo>
                    <a:cubicBezTo>
                      <a:pt x="17" y="34"/>
                      <a:pt x="18" y="35"/>
                      <a:pt x="19" y="35"/>
                    </a:cubicBezTo>
                    <a:cubicBezTo>
                      <a:pt x="20" y="35"/>
                      <a:pt x="21" y="35"/>
                      <a:pt x="22" y="33"/>
                    </a:cubicBezTo>
                    <a:cubicBezTo>
                      <a:pt x="22" y="33"/>
                      <a:pt x="23" y="24"/>
                      <a:pt x="23" y="24"/>
                    </a:cubicBezTo>
                    <a:cubicBezTo>
                      <a:pt x="23" y="23"/>
                      <a:pt x="23" y="22"/>
                      <a:pt x="23" y="22"/>
                    </a:cubicBezTo>
                    <a:cubicBezTo>
                      <a:pt x="22" y="21"/>
                      <a:pt x="18" y="17"/>
                      <a:pt x="18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rgbClr val="FFB850"/>
                  </a:solidFill>
                </a:endParaRPr>
              </a:p>
            </p:txBody>
          </p:sp>
        </p:grpSp>
        <p:grpSp>
          <p:nvGrpSpPr>
            <p:cNvPr id="20" name="Group 52">
              <a:extLst>
                <a:ext uri="{FF2B5EF4-FFF2-40B4-BE49-F238E27FC236}">
                  <a16:creationId xmlns:a16="http://schemas.microsoft.com/office/drawing/2014/main" id="{83B8003E-8BAC-7D6C-FE97-A5A8B06DDF16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51550" y="2297759"/>
              <a:ext cx="248733" cy="245911"/>
              <a:chOff x="3796" y="2115"/>
              <a:chExt cx="91" cy="90"/>
            </a:xfrm>
            <a:solidFill>
              <a:schemeClr val="bg1">
                <a:lumMod val="50000"/>
              </a:schemeClr>
            </a:solidFill>
            <a:effectLst/>
          </p:grpSpPr>
          <p:sp>
            <p:nvSpPr>
              <p:cNvPr id="85" name="Freeform 55">
                <a:extLst>
                  <a:ext uri="{FF2B5EF4-FFF2-40B4-BE49-F238E27FC236}">
                    <a16:creationId xmlns:a16="http://schemas.microsoft.com/office/drawing/2014/main" id="{AA9C28F6-66FF-DD36-DE22-09FC46EB64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9" y="2115"/>
                <a:ext cx="7" cy="10"/>
              </a:xfrm>
              <a:custGeom>
                <a:avLst/>
                <a:gdLst>
                  <a:gd name="T0" fmla="*/ 1 w 3"/>
                  <a:gd name="T1" fmla="*/ 4 h 4"/>
                  <a:gd name="T2" fmla="*/ 1 w 3"/>
                  <a:gd name="T3" fmla="*/ 4 h 4"/>
                  <a:gd name="T4" fmla="*/ 3 w 3"/>
                  <a:gd name="T5" fmla="*/ 3 h 4"/>
                  <a:gd name="T6" fmla="*/ 3 w 3"/>
                  <a:gd name="T7" fmla="*/ 0 h 4"/>
                  <a:gd name="T8" fmla="*/ 1 w 3"/>
                  <a:gd name="T9" fmla="*/ 0 h 4"/>
                  <a:gd name="T10" fmla="*/ 0 w 3"/>
                  <a:gd name="T11" fmla="*/ 0 h 4"/>
                  <a:gd name="T12" fmla="*/ 0 w 3"/>
                  <a:gd name="T13" fmla="*/ 3 h 4"/>
                  <a:gd name="T14" fmla="*/ 1 w 3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4">
                    <a:moveTo>
                      <a:pt x="1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3" y="4"/>
                      <a:pt x="3" y="3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Freeform 56">
                <a:extLst>
                  <a:ext uri="{FF2B5EF4-FFF2-40B4-BE49-F238E27FC236}">
                    <a16:creationId xmlns:a16="http://schemas.microsoft.com/office/drawing/2014/main" id="{27D7C3C1-7B65-3F01-CD70-5469205A45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9" y="2195"/>
                <a:ext cx="7" cy="10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0 w 3"/>
                  <a:gd name="T5" fmla="*/ 1 h 4"/>
                  <a:gd name="T6" fmla="*/ 0 w 3"/>
                  <a:gd name="T7" fmla="*/ 4 h 4"/>
                  <a:gd name="T8" fmla="*/ 1 w 3"/>
                  <a:gd name="T9" fmla="*/ 4 h 4"/>
                  <a:gd name="T10" fmla="*/ 3 w 3"/>
                  <a:gd name="T11" fmla="*/ 4 h 4"/>
                  <a:gd name="T12" fmla="*/ 3 w 3"/>
                  <a:gd name="T13" fmla="*/ 1 h 4"/>
                  <a:gd name="T14" fmla="*/ 1 w 3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Freeform 57">
                <a:extLst>
                  <a:ext uri="{FF2B5EF4-FFF2-40B4-BE49-F238E27FC236}">
                    <a16:creationId xmlns:a16="http://schemas.microsoft.com/office/drawing/2014/main" id="{A73DB64D-F1BC-480E-00F7-4C643BAED2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6" y="2155"/>
                <a:ext cx="10" cy="10"/>
              </a:xfrm>
              <a:custGeom>
                <a:avLst/>
                <a:gdLst>
                  <a:gd name="T0" fmla="*/ 3 w 4"/>
                  <a:gd name="T1" fmla="*/ 0 h 4"/>
                  <a:gd name="T2" fmla="*/ 0 w 4"/>
                  <a:gd name="T3" fmla="*/ 0 h 4"/>
                  <a:gd name="T4" fmla="*/ 0 w 4"/>
                  <a:gd name="T5" fmla="*/ 2 h 4"/>
                  <a:gd name="T6" fmla="*/ 0 w 4"/>
                  <a:gd name="T7" fmla="*/ 4 h 4"/>
                  <a:gd name="T8" fmla="*/ 3 w 4"/>
                  <a:gd name="T9" fmla="*/ 4 h 4"/>
                  <a:gd name="T10" fmla="*/ 4 w 4"/>
                  <a:gd name="T11" fmla="*/ 2 h 4"/>
                  <a:gd name="T12" fmla="*/ 4 w 4"/>
                  <a:gd name="T13" fmla="*/ 2 h 4"/>
                  <a:gd name="T14" fmla="*/ 3 w 4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3"/>
                      <a:pt x="0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4" y="3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4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Freeform 58">
                <a:extLst>
                  <a:ext uri="{FF2B5EF4-FFF2-40B4-BE49-F238E27FC236}">
                    <a16:creationId xmlns:a16="http://schemas.microsoft.com/office/drawing/2014/main" id="{9666C88B-5DD0-3617-A6DB-17C3E5440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7" y="2155"/>
                <a:ext cx="10" cy="10"/>
              </a:xfrm>
              <a:custGeom>
                <a:avLst/>
                <a:gdLst>
                  <a:gd name="T0" fmla="*/ 4 w 4"/>
                  <a:gd name="T1" fmla="*/ 0 h 4"/>
                  <a:gd name="T2" fmla="*/ 2 w 4"/>
                  <a:gd name="T3" fmla="*/ 0 h 4"/>
                  <a:gd name="T4" fmla="*/ 0 w 4"/>
                  <a:gd name="T5" fmla="*/ 2 h 4"/>
                  <a:gd name="T6" fmla="*/ 0 w 4"/>
                  <a:gd name="T7" fmla="*/ 2 h 4"/>
                  <a:gd name="T8" fmla="*/ 2 w 4"/>
                  <a:gd name="T9" fmla="*/ 4 h 4"/>
                  <a:gd name="T10" fmla="*/ 4 w 4"/>
                  <a:gd name="T11" fmla="*/ 4 h 4"/>
                  <a:gd name="T12" fmla="*/ 4 w 4"/>
                  <a:gd name="T13" fmla="*/ 2 h 4"/>
                  <a:gd name="T14" fmla="*/ 4 w 4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4" y="1"/>
                      <a:pt x="4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2" name="Group 68">
              <a:extLst>
                <a:ext uri="{FF2B5EF4-FFF2-40B4-BE49-F238E27FC236}">
                  <a16:creationId xmlns:a16="http://schemas.microsoft.com/office/drawing/2014/main" id="{1F7190D7-0EC1-43C1-6A83-AB6AA68A800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26020" y="3739081"/>
              <a:ext cx="301606" cy="290495"/>
              <a:chOff x="3770" y="2095"/>
              <a:chExt cx="137" cy="132"/>
            </a:xfrm>
            <a:solidFill>
              <a:schemeClr val="bg1">
                <a:lumMod val="50000"/>
              </a:schemeClr>
            </a:solidFill>
            <a:effectLst/>
          </p:grpSpPr>
          <p:sp>
            <p:nvSpPr>
              <p:cNvPr id="51" name="Freeform 69">
                <a:extLst>
                  <a:ext uri="{FF2B5EF4-FFF2-40B4-BE49-F238E27FC236}">
                    <a16:creationId xmlns:a16="http://schemas.microsoft.com/office/drawing/2014/main" id="{863ED4D0-850B-5CEC-3DA9-2B29FCE6E1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0" y="2190"/>
                <a:ext cx="137" cy="37"/>
              </a:xfrm>
              <a:custGeom>
                <a:avLst/>
                <a:gdLst>
                  <a:gd name="T0" fmla="*/ 52 w 55"/>
                  <a:gd name="T1" fmla="*/ 6 h 15"/>
                  <a:gd name="T2" fmla="*/ 38 w 55"/>
                  <a:gd name="T3" fmla="*/ 6 h 15"/>
                  <a:gd name="T4" fmla="*/ 37 w 55"/>
                  <a:gd name="T5" fmla="*/ 6 h 15"/>
                  <a:gd name="T6" fmla="*/ 37 w 55"/>
                  <a:gd name="T7" fmla="*/ 3 h 15"/>
                  <a:gd name="T8" fmla="*/ 37 w 55"/>
                  <a:gd name="T9" fmla="*/ 1 h 15"/>
                  <a:gd name="T10" fmla="*/ 35 w 55"/>
                  <a:gd name="T11" fmla="*/ 0 h 15"/>
                  <a:gd name="T12" fmla="*/ 20 w 55"/>
                  <a:gd name="T13" fmla="*/ 0 h 15"/>
                  <a:gd name="T14" fmla="*/ 18 w 55"/>
                  <a:gd name="T15" fmla="*/ 3 h 15"/>
                  <a:gd name="T16" fmla="*/ 18 w 55"/>
                  <a:gd name="T17" fmla="*/ 6 h 15"/>
                  <a:gd name="T18" fmla="*/ 18 w 55"/>
                  <a:gd name="T19" fmla="*/ 6 h 15"/>
                  <a:gd name="T20" fmla="*/ 3 w 55"/>
                  <a:gd name="T21" fmla="*/ 6 h 15"/>
                  <a:gd name="T22" fmla="*/ 0 w 55"/>
                  <a:gd name="T23" fmla="*/ 8 h 15"/>
                  <a:gd name="T24" fmla="*/ 0 w 55"/>
                  <a:gd name="T25" fmla="*/ 14 h 15"/>
                  <a:gd name="T26" fmla="*/ 1 w 55"/>
                  <a:gd name="T27" fmla="*/ 15 h 15"/>
                  <a:gd name="T28" fmla="*/ 2 w 55"/>
                  <a:gd name="T29" fmla="*/ 14 h 15"/>
                  <a:gd name="T30" fmla="*/ 2 w 55"/>
                  <a:gd name="T31" fmla="*/ 8 h 15"/>
                  <a:gd name="T32" fmla="*/ 3 w 55"/>
                  <a:gd name="T33" fmla="*/ 8 h 15"/>
                  <a:gd name="T34" fmla="*/ 18 w 55"/>
                  <a:gd name="T35" fmla="*/ 8 h 15"/>
                  <a:gd name="T36" fmla="*/ 18 w 55"/>
                  <a:gd name="T37" fmla="*/ 8 h 15"/>
                  <a:gd name="T38" fmla="*/ 18 w 55"/>
                  <a:gd name="T39" fmla="*/ 9 h 15"/>
                  <a:gd name="T40" fmla="*/ 19 w 55"/>
                  <a:gd name="T41" fmla="*/ 9 h 15"/>
                  <a:gd name="T42" fmla="*/ 20 w 55"/>
                  <a:gd name="T43" fmla="*/ 9 h 15"/>
                  <a:gd name="T44" fmla="*/ 20 w 55"/>
                  <a:gd name="T45" fmla="*/ 8 h 15"/>
                  <a:gd name="T46" fmla="*/ 20 w 55"/>
                  <a:gd name="T47" fmla="*/ 3 h 15"/>
                  <a:gd name="T48" fmla="*/ 20 w 55"/>
                  <a:gd name="T49" fmla="*/ 2 h 15"/>
                  <a:gd name="T50" fmla="*/ 35 w 55"/>
                  <a:gd name="T51" fmla="*/ 2 h 15"/>
                  <a:gd name="T52" fmla="*/ 35 w 55"/>
                  <a:gd name="T53" fmla="*/ 3 h 15"/>
                  <a:gd name="T54" fmla="*/ 35 w 55"/>
                  <a:gd name="T55" fmla="*/ 8 h 15"/>
                  <a:gd name="T56" fmla="*/ 36 w 55"/>
                  <a:gd name="T57" fmla="*/ 9 h 15"/>
                  <a:gd name="T58" fmla="*/ 36 w 55"/>
                  <a:gd name="T59" fmla="*/ 9 h 15"/>
                  <a:gd name="T60" fmla="*/ 37 w 55"/>
                  <a:gd name="T61" fmla="*/ 9 h 15"/>
                  <a:gd name="T62" fmla="*/ 37 w 55"/>
                  <a:gd name="T63" fmla="*/ 8 h 15"/>
                  <a:gd name="T64" fmla="*/ 38 w 55"/>
                  <a:gd name="T65" fmla="*/ 8 h 15"/>
                  <a:gd name="T66" fmla="*/ 52 w 55"/>
                  <a:gd name="T67" fmla="*/ 8 h 15"/>
                  <a:gd name="T68" fmla="*/ 53 w 55"/>
                  <a:gd name="T69" fmla="*/ 8 h 15"/>
                  <a:gd name="T70" fmla="*/ 53 w 55"/>
                  <a:gd name="T71" fmla="*/ 14 h 15"/>
                  <a:gd name="T72" fmla="*/ 54 w 55"/>
                  <a:gd name="T73" fmla="*/ 15 h 15"/>
                  <a:gd name="T74" fmla="*/ 55 w 55"/>
                  <a:gd name="T75" fmla="*/ 14 h 15"/>
                  <a:gd name="T76" fmla="*/ 55 w 55"/>
                  <a:gd name="T77" fmla="*/ 8 h 15"/>
                  <a:gd name="T78" fmla="*/ 52 w 55"/>
                  <a:gd name="T79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5" h="15">
                    <a:moveTo>
                      <a:pt x="52" y="6"/>
                    </a:moveTo>
                    <a:cubicBezTo>
                      <a:pt x="38" y="6"/>
                      <a:pt x="38" y="6"/>
                      <a:pt x="38" y="6"/>
                    </a:cubicBezTo>
                    <a:cubicBezTo>
                      <a:pt x="38" y="6"/>
                      <a:pt x="37" y="6"/>
                      <a:pt x="37" y="6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2"/>
                      <a:pt x="37" y="1"/>
                      <a:pt x="37" y="1"/>
                    </a:cubicBezTo>
                    <a:cubicBezTo>
                      <a:pt x="36" y="0"/>
                      <a:pt x="36" y="0"/>
                      <a:pt x="35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9" y="0"/>
                      <a:pt x="18" y="1"/>
                      <a:pt x="18" y="3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0" y="7"/>
                      <a:pt x="0" y="8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1" y="15"/>
                      <a:pt x="1" y="15"/>
                    </a:cubicBezTo>
                    <a:cubicBezTo>
                      <a:pt x="2" y="15"/>
                      <a:pt x="2" y="14"/>
                      <a:pt x="2" y="14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3" y="8"/>
                      <a:pt x="3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8"/>
                      <a:pt x="18" y="8"/>
                      <a:pt x="18" y="9"/>
                    </a:cubicBezTo>
                    <a:cubicBezTo>
                      <a:pt x="18" y="9"/>
                      <a:pt x="19" y="9"/>
                      <a:pt x="19" y="9"/>
                    </a:cubicBezTo>
                    <a:cubicBezTo>
                      <a:pt x="19" y="9"/>
                      <a:pt x="19" y="9"/>
                      <a:pt x="20" y="9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35" y="2"/>
                      <a:pt x="35" y="2"/>
                      <a:pt x="35" y="3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8"/>
                      <a:pt x="35" y="8"/>
                      <a:pt x="36" y="9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8"/>
                      <a:pt x="37" y="8"/>
                      <a:pt x="38" y="8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3" y="14"/>
                      <a:pt x="53" y="14"/>
                      <a:pt x="53" y="14"/>
                    </a:cubicBezTo>
                    <a:cubicBezTo>
                      <a:pt x="53" y="14"/>
                      <a:pt x="53" y="15"/>
                      <a:pt x="54" y="15"/>
                    </a:cubicBezTo>
                    <a:cubicBezTo>
                      <a:pt x="54" y="15"/>
                      <a:pt x="55" y="14"/>
                      <a:pt x="55" y="14"/>
                    </a:cubicBezTo>
                    <a:cubicBezTo>
                      <a:pt x="55" y="8"/>
                      <a:pt x="55" y="8"/>
                      <a:pt x="55" y="8"/>
                    </a:cubicBezTo>
                    <a:cubicBezTo>
                      <a:pt x="55" y="7"/>
                      <a:pt x="54" y="6"/>
                      <a:pt x="5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70">
                <a:extLst>
                  <a:ext uri="{FF2B5EF4-FFF2-40B4-BE49-F238E27FC236}">
                    <a16:creationId xmlns:a16="http://schemas.microsoft.com/office/drawing/2014/main" id="{2625042D-31D0-66A9-7932-C9DE3E9D64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0" y="2118"/>
                <a:ext cx="37" cy="69"/>
              </a:xfrm>
              <a:custGeom>
                <a:avLst/>
                <a:gdLst>
                  <a:gd name="T0" fmla="*/ 2 w 15"/>
                  <a:gd name="T1" fmla="*/ 14 h 28"/>
                  <a:gd name="T2" fmla="*/ 3 w 15"/>
                  <a:gd name="T3" fmla="*/ 13 h 28"/>
                  <a:gd name="T4" fmla="*/ 3 w 15"/>
                  <a:gd name="T5" fmla="*/ 8 h 28"/>
                  <a:gd name="T6" fmla="*/ 4 w 15"/>
                  <a:gd name="T7" fmla="*/ 4 h 28"/>
                  <a:gd name="T8" fmla="*/ 4 w 15"/>
                  <a:gd name="T9" fmla="*/ 4 h 28"/>
                  <a:gd name="T10" fmla="*/ 4 w 15"/>
                  <a:gd name="T11" fmla="*/ 12 h 28"/>
                  <a:gd name="T12" fmla="*/ 4 w 15"/>
                  <a:gd name="T13" fmla="*/ 13 h 28"/>
                  <a:gd name="T14" fmla="*/ 4 w 15"/>
                  <a:gd name="T15" fmla="*/ 26 h 28"/>
                  <a:gd name="T16" fmla="*/ 5 w 15"/>
                  <a:gd name="T17" fmla="*/ 28 h 28"/>
                  <a:gd name="T18" fmla="*/ 5 w 15"/>
                  <a:gd name="T19" fmla="*/ 28 h 28"/>
                  <a:gd name="T20" fmla="*/ 5 w 15"/>
                  <a:gd name="T21" fmla="*/ 28 h 28"/>
                  <a:gd name="T22" fmla="*/ 7 w 15"/>
                  <a:gd name="T23" fmla="*/ 26 h 28"/>
                  <a:gd name="T24" fmla="*/ 7 w 15"/>
                  <a:gd name="T25" fmla="*/ 14 h 28"/>
                  <a:gd name="T26" fmla="*/ 8 w 15"/>
                  <a:gd name="T27" fmla="*/ 14 h 28"/>
                  <a:gd name="T28" fmla="*/ 8 w 15"/>
                  <a:gd name="T29" fmla="*/ 26 h 28"/>
                  <a:gd name="T30" fmla="*/ 10 w 15"/>
                  <a:gd name="T31" fmla="*/ 28 h 28"/>
                  <a:gd name="T32" fmla="*/ 10 w 15"/>
                  <a:gd name="T33" fmla="*/ 28 h 28"/>
                  <a:gd name="T34" fmla="*/ 10 w 15"/>
                  <a:gd name="T35" fmla="*/ 28 h 28"/>
                  <a:gd name="T36" fmla="*/ 12 w 15"/>
                  <a:gd name="T37" fmla="*/ 26 h 28"/>
                  <a:gd name="T38" fmla="*/ 12 w 15"/>
                  <a:gd name="T39" fmla="*/ 13 h 28"/>
                  <a:gd name="T40" fmla="*/ 12 w 15"/>
                  <a:gd name="T41" fmla="*/ 12 h 28"/>
                  <a:gd name="T42" fmla="*/ 12 w 15"/>
                  <a:gd name="T43" fmla="*/ 4 h 28"/>
                  <a:gd name="T44" fmla="*/ 12 w 15"/>
                  <a:gd name="T45" fmla="*/ 4 h 28"/>
                  <a:gd name="T46" fmla="*/ 12 w 15"/>
                  <a:gd name="T47" fmla="*/ 8 h 28"/>
                  <a:gd name="T48" fmla="*/ 12 w 15"/>
                  <a:gd name="T49" fmla="*/ 13 h 28"/>
                  <a:gd name="T50" fmla="*/ 14 w 15"/>
                  <a:gd name="T51" fmla="*/ 14 h 28"/>
                  <a:gd name="T52" fmla="*/ 15 w 15"/>
                  <a:gd name="T53" fmla="*/ 13 h 28"/>
                  <a:gd name="T54" fmla="*/ 15 w 15"/>
                  <a:gd name="T55" fmla="*/ 8 h 28"/>
                  <a:gd name="T56" fmla="*/ 13 w 15"/>
                  <a:gd name="T57" fmla="*/ 1 h 28"/>
                  <a:gd name="T58" fmla="*/ 10 w 15"/>
                  <a:gd name="T59" fmla="*/ 0 h 28"/>
                  <a:gd name="T60" fmla="*/ 10 w 15"/>
                  <a:gd name="T61" fmla="*/ 0 h 28"/>
                  <a:gd name="T62" fmla="*/ 10 w 15"/>
                  <a:gd name="T63" fmla="*/ 0 h 28"/>
                  <a:gd name="T64" fmla="*/ 10 w 15"/>
                  <a:gd name="T65" fmla="*/ 0 h 28"/>
                  <a:gd name="T66" fmla="*/ 8 w 15"/>
                  <a:gd name="T67" fmla="*/ 4 h 28"/>
                  <a:gd name="T68" fmla="*/ 8 w 15"/>
                  <a:gd name="T69" fmla="*/ 1 h 28"/>
                  <a:gd name="T70" fmla="*/ 8 w 15"/>
                  <a:gd name="T71" fmla="*/ 1 h 28"/>
                  <a:gd name="T72" fmla="*/ 8 w 15"/>
                  <a:gd name="T73" fmla="*/ 0 h 28"/>
                  <a:gd name="T74" fmla="*/ 8 w 15"/>
                  <a:gd name="T75" fmla="*/ 0 h 28"/>
                  <a:gd name="T76" fmla="*/ 7 w 15"/>
                  <a:gd name="T77" fmla="*/ 0 h 28"/>
                  <a:gd name="T78" fmla="*/ 7 w 15"/>
                  <a:gd name="T79" fmla="*/ 0 h 28"/>
                  <a:gd name="T80" fmla="*/ 7 w 15"/>
                  <a:gd name="T81" fmla="*/ 1 h 28"/>
                  <a:gd name="T82" fmla="*/ 7 w 15"/>
                  <a:gd name="T83" fmla="*/ 1 h 28"/>
                  <a:gd name="T84" fmla="*/ 7 w 15"/>
                  <a:gd name="T85" fmla="*/ 4 h 28"/>
                  <a:gd name="T86" fmla="*/ 6 w 15"/>
                  <a:gd name="T87" fmla="*/ 0 h 28"/>
                  <a:gd name="T88" fmla="*/ 6 w 15"/>
                  <a:gd name="T89" fmla="*/ 0 h 28"/>
                  <a:gd name="T90" fmla="*/ 6 w 15"/>
                  <a:gd name="T91" fmla="*/ 0 h 28"/>
                  <a:gd name="T92" fmla="*/ 5 w 15"/>
                  <a:gd name="T93" fmla="*/ 0 h 28"/>
                  <a:gd name="T94" fmla="*/ 2 w 15"/>
                  <a:gd name="T95" fmla="*/ 1 h 28"/>
                  <a:gd name="T96" fmla="*/ 0 w 15"/>
                  <a:gd name="T97" fmla="*/ 8 h 28"/>
                  <a:gd name="T98" fmla="*/ 0 w 15"/>
                  <a:gd name="T99" fmla="*/ 13 h 28"/>
                  <a:gd name="T100" fmla="*/ 2 w 15"/>
                  <a:gd name="T101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5" h="28">
                    <a:moveTo>
                      <a:pt x="2" y="14"/>
                    </a:moveTo>
                    <a:cubicBezTo>
                      <a:pt x="3" y="14"/>
                      <a:pt x="3" y="14"/>
                      <a:pt x="3" y="13"/>
                    </a:cubicBezTo>
                    <a:cubicBezTo>
                      <a:pt x="3" y="13"/>
                      <a:pt x="3" y="10"/>
                      <a:pt x="3" y="8"/>
                    </a:cubicBezTo>
                    <a:cubicBezTo>
                      <a:pt x="3" y="7"/>
                      <a:pt x="3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3"/>
                      <a:pt x="4" y="13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7"/>
                      <a:pt x="4" y="28"/>
                      <a:pt x="5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6" y="28"/>
                      <a:pt x="7" y="27"/>
                      <a:pt x="7" y="26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8" y="27"/>
                      <a:pt x="9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1" y="28"/>
                      <a:pt x="12" y="27"/>
                      <a:pt x="12" y="26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3"/>
                      <a:pt x="12" y="12"/>
                      <a:pt x="12" y="12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7"/>
                      <a:pt x="12" y="8"/>
                    </a:cubicBezTo>
                    <a:cubicBezTo>
                      <a:pt x="13" y="10"/>
                      <a:pt x="12" y="13"/>
                      <a:pt x="12" y="13"/>
                    </a:cubicBezTo>
                    <a:cubicBezTo>
                      <a:pt x="12" y="14"/>
                      <a:pt x="13" y="14"/>
                      <a:pt x="14" y="14"/>
                    </a:cubicBezTo>
                    <a:cubicBezTo>
                      <a:pt x="15" y="14"/>
                      <a:pt x="15" y="14"/>
                      <a:pt x="15" y="13"/>
                    </a:cubicBezTo>
                    <a:cubicBezTo>
                      <a:pt x="15" y="13"/>
                      <a:pt x="15" y="10"/>
                      <a:pt x="15" y="8"/>
                    </a:cubicBezTo>
                    <a:cubicBezTo>
                      <a:pt x="15" y="3"/>
                      <a:pt x="13" y="1"/>
                      <a:pt x="13" y="1"/>
                    </a:cubicBezTo>
                    <a:cubicBezTo>
                      <a:pt x="12" y="1"/>
                      <a:pt x="11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9" y="2"/>
                      <a:pt x="8" y="4"/>
                    </a:cubicBezTo>
                    <a:cubicBezTo>
                      <a:pt x="8" y="3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3"/>
                      <a:pt x="7" y="4"/>
                    </a:cubicBezTo>
                    <a:cubicBezTo>
                      <a:pt x="6" y="2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3" y="1"/>
                      <a:pt x="2" y="1"/>
                    </a:cubicBezTo>
                    <a:cubicBezTo>
                      <a:pt x="2" y="1"/>
                      <a:pt x="1" y="3"/>
                      <a:pt x="0" y="8"/>
                    </a:cubicBezTo>
                    <a:cubicBezTo>
                      <a:pt x="0" y="10"/>
                      <a:pt x="0" y="13"/>
                      <a:pt x="0" y="13"/>
                    </a:cubicBezTo>
                    <a:cubicBezTo>
                      <a:pt x="1" y="14"/>
                      <a:pt x="1" y="14"/>
                      <a:pt x="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71">
                <a:extLst>
                  <a:ext uri="{FF2B5EF4-FFF2-40B4-BE49-F238E27FC236}">
                    <a16:creationId xmlns:a16="http://schemas.microsoft.com/office/drawing/2014/main" id="{768CFCBE-14B7-7034-609C-AA910FC6E1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2095"/>
                <a:ext cx="17" cy="20"/>
              </a:xfrm>
              <a:custGeom>
                <a:avLst/>
                <a:gdLst>
                  <a:gd name="T0" fmla="*/ 1 w 7"/>
                  <a:gd name="T1" fmla="*/ 5 h 8"/>
                  <a:gd name="T2" fmla="*/ 4 w 7"/>
                  <a:gd name="T3" fmla="*/ 8 h 8"/>
                  <a:gd name="T4" fmla="*/ 7 w 7"/>
                  <a:gd name="T5" fmla="*/ 5 h 8"/>
                  <a:gd name="T6" fmla="*/ 7 w 7"/>
                  <a:gd name="T7" fmla="*/ 4 h 8"/>
                  <a:gd name="T8" fmla="*/ 7 w 7"/>
                  <a:gd name="T9" fmla="*/ 4 h 8"/>
                  <a:gd name="T10" fmla="*/ 4 w 7"/>
                  <a:gd name="T11" fmla="*/ 0 h 8"/>
                  <a:gd name="T12" fmla="*/ 1 w 7"/>
                  <a:gd name="T13" fmla="*/ 4 h 8"/>
                  <a:gd name="T14" fmla="*/ 0 w 7"/>
                  <a:gd name="T15" fmla="*/ 4 h 8"/>
                  <a:gd name="T16" fmla="*/ 1 w 7"/>
                  <a:gd name="T17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8">
                    <a:moveTo>
                      <a:pt x="1" y="5"/>
                    </a:moveTo>
                    <a:cubicBezTo>
                      <a:pt x="1" y="7"/>
                      <a:pt x="2" y="8"/>
                      <a:pt x="4" y="8"/>
                    </a:cubicBezTo>
                    <a:cubicBezTo>
                      <a:pt x="5" y="8"/>
                      <a:pt x="6" y="7"/>
                      <a:pt x="7" y="5"/>
                    </a:cubicBezTo>
                    <a:cubicBezTo>
                      <a:pt x="7" y="5"/>
                      <a:pt x="7" y="5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5" y="0"/>
                      <a:pt x="4" y="0"/>
                    </a:cubicBezTo>
                    <a:cubicBezTo>
                      <a:pt x="2" y="0"/>
                      <a:pt x="1" y="2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5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Freeform 72">
                <a:extLst>
                  <a:ext uri="{FF2B5EF4-FFF2-40B4-BE49-F238E27FC236}">
                    <a16:creationId xmlns:a16="http://schemas.microsoft.com/office/drawing/2014/main" id="{3CC84EAF-B431-8436-9D97-E2E6005FF1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7" y="2135"/>
                <a:ext cx="35" cy="65"/>
              </a:xfrm>
              <a:custGeom>
                <a:avLst/>
                <a:gdLst>
                  <a:gd name="T0" fmla="*/ 1 w 14"/>
                  <a:gd name="T1" fmla="*/ 13 h 26"/>
                  <a:gd name="T2" fmla="*/ 2 w 14"/>
                  <a:gd name="T3" fmla="*/ 12 h 26"/>
                  <a:gd name="T4" fmla="*/ 2 w 14"/>
                  <a:gd name="T5" fmla="*/ 8 h 26"/>
                  <a:gd name="T6" fmla="*/ 3 w 14"/>
                  <a:gd name="T7" fmla="*/ 4 h 26"/>
                  <a:gd name="T8" fmla="*/ 3 w 14"/>
                  <a:gd name="T9" fmla="*/ 4 h 26"/>
                  <a:gd name="T10" fmla="*/ 3 w 14"/>
                  <a:gd name="T11" fmla="*/ 11 h 26"/>
                  <a:gd name="T12" fmla="*/ 3 w 14"/>
                  <a:gd name="T13" fmla="*/ 12 h 26"/>
                  <a:gd name="T14" fmla="*/ 3 w 14"/>
                  <a:gd name="T15" fmla="*/ 24 h 26"/>
                  <a:gd name="T16" fmla="*/ 5 w 14"/>
                  <a:gd name="T17" fmla="*/ 26 h 26"/>
                  <a:gd name="T18" fmla="*/ 5 w 14"/>
                  <a:gd name="T19" fmla="*/ 26 h 26"/>
                  <a:gd name="T20" fmla="*/ 5 w 14"/>
                  <a:gd name="T21" fmla="*/ 26 h 26"/>
                  <a:gd name="T22" fmla="*/ 6 w 14"/>
                  <a:gd name="T23" fmla="*/ 24 h 26"/>
                  <a:gd name="T24" fmla="*/ 6 w 14"/>
                  <a:gd name="T25" fmla="*/ 13 h 26"/>
                  <a:gd name="T26" fmla="*/ 7 w 14"/>
                  <a:gd name="T27" fmla="*/ 13 h 26"/>
                  <a:gd name="T28" fmla="*/ 7 w 14"/>
                  <a:gd name="T29" fmla="*/ 24 h 26"/>
                  <a:gd name="T30" fmla="*/ 9 w 14"/>
                  <a:gd name="T31" fmla="*/ 26 h 26"/>
                  <a:gd name="T32" fmla="*/ 9 w 14"/>
                  <a:gd name="T33" fmla="*/ 26 h 26"/>
                  <a:gd name="T34" fmla="*/ 9 w 14"/>
                  <a:gd name="T35" fmla="*/ 26 h 26"/>
                  <a:gd name="T36" fmla="*/ 10 w 14"/>
                  <a:gd name="T37" fmla="*/ 24 h 26"/>
                  <a:gd name="T38" fmla="*/ 10 w 14"/>
                  <a:gd name="T39" fmla="*/ 12 h 26"/>
                  <a:gd name="T40" fmla="*/ 10 w 14"/>
                  <a:gd name="T41" fmla="*/ 11 h 26"/>
                  <a:gd name="T42" fmla="*/ 10 w 14"/>
                  <a:gd name="T43" fmla="*/ 4 h 26"/>
                  <a:gd name="T44" fmla="*/ 10 w 14"/>
                  <a:gd name="T45" fmla="*/ 4 h 26"/>
                  <a:gd name="T46" fmla="*/ 11 w 14"/>
                  <a:gd name="T47" fmla="*/ 8 h 26"/>
                  <a:gd name="T48" fmla="*/ 11 w 14"/>
                  <a:gd name="T49" fmla="*/ 12 h 26"/>
                  <a:gd name="T50" fmla="*/ 12 w 14"/>
                  <a:gd name="T51" fmla="*/ 13 h 26"/>
                  <a:gd name="T52" fmla="*/ 13 w 14"/>
                  <a:gd name="T53" fmla="*/ 12 h 26"/>
                  <a:gd name="T54" fmla="*/ 13 w 14"/>
                  <a:gd name="T55" fmla="*/ 7 h 26"/>
                  <a:gd name="T56" fmla="*/ 12 w 14"/>
                  <a:gd name="T57" fmla="*/ 1 h 26"/>
                  <a:gd name="T58" fmla="*/ 9 w 14"/>
                  <a:gd name="T59" fmla="*/ 0 h 26"/>
                  <a:gd name="T60" fmla="*/ 8 w 14"/>
                  <a:gd name="T61" fmla="*/ 0 h 26"/>
                  <a:gd name="T62" fmla="*/ 8 w 14"/>
                  <a:gd name="T63" fmla="*/ 0 h 26"/>
                  <a:gd name="T64" fmla="*/ 8 w 14"/>
                  <a:gd name="T65" fmla="*/ 0 h 26"/>
                  <a:gd name="T66" fmla="*/ 7 w 14"/>
                  <a:gd name="T67" fmla="*/ 3 h 26"/>
                  <a:gd name="T68" fmla="*/ 7 w 14"/>
                  <a:gd name="T69" fmla="*/ 1 h 26"/>
                  <a:gd name="T70" fmla="*/ 7 w 14"/>
                  <a:gd name="T71" fmla="*/ 0 h 26"/>
                  <a:gd name="T72" fmla="*/ 7 w 14"/>
                  <a:gd name="T73" fmla="*/ 0 h 26"/>
                  <a:gd name="T74" fmla="*/ 7 w 14"/>
                  <a:gd name="T75" fmla="*/ 0 h 26"/>
                  <a:gd name="T76" fmla="*/ 6 w 14"/>
                  <a:gd name="T77" fmla="*/ 0 h 26"/>
                  <a:gd name="T78" fmla="*/ 6 w 14"/>
                  <a:gd name="T79" fmla="*/ 0 h 26"/>
                  <a:gd name="T80" fmla="*/ 6 w 14"/>
                  <a:gd name="T81" fmla="*/ 0 h 26"/>
                  <a:gd name="T82" fmla="*/ 6 w 14"/>
                  <a:gd name="T83" fmla="*/ 1 h 26"/>
                  <a:gd name="T84" fmla="*/ 6 w 14"/>
                  <a:gd name="T85" fmla="*/ 3 h 26"/>
                  <a:gd name="T86" fmla="*/ 5 w 14"/>
                  <a:gd name="T87" fmla="*/ 0 h 26"/>
                  <a:gd name="T88" fmla="*/ 5 w 14"/>
                  <a:gd name="T89" fmla="*/ 0 h 26"/>
                  <a:gd name="T90" fmla="*/ 5 w 14"/>
                  <a:gd name="T91" fmla="*/ 0 h 26"/>
                  <a:gd name="T92" fmla="*/ 4 w 14"/>
                  <a:gd name="T93" fmla="*/ 0 h 26"/>
                  <a:gd name="T94" fmla="*/ 1 w 14"/>
                  <a:gd name="T95" fmla="*/ 1 h 26"/>
                  <a:gd name="T96" fmla="*/ 0 w 14"/>
                  <a:gd name="T97" fmla="*/ 7 h 26"/>
                  <a:gd name="T98" fmla="*/ 0 w 14"/>
                  <a:gd name="T99" fmla="*/ 12 h 26"/>
                  <a:gd name="T100" fmla="*/ 1 w 14"/>
                  <a:gd name="T101" fmla="*/ 1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4" h="26">
                    <a:moveTo>
                      <a:pt x="1" y="13"/>
                    </a:moveTo>
                    <a:cubicBezTo>
                      <a:pt x="2" y="13"/>
                      <a:pt x="2" y="13"/>
                      <a:pt x="2" y="12"/>
                    </a:cubicBezTo>
                    <a:cubicBezTo>
                      <a:pt x="2" y="12"/>
                      <a:pt x="2" y="10"/>
                      <a:pt x="2" y="8"/>
                    </a:cubicBezTo>
                    <a:cubicBezTo>
                      <a:pt x="2" y="6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5"/>
                      <a:pt x="4" y="26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6"/>
                      <a:pt x="6" y="25"/>
                      <a:pt x="6" y="24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5"/>
                      <a:pt x="8" y="26"/>
                      <a:pt x="9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10" y="26"/>
                      <a:pt x="10" y="25"/>
                      <a:pt x="10" y="24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10" y="12"/>
                      <a:pt x="10" y="11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1" y="4"/>
                      <a:pt x="11" y="6"/>
                      <a:pt x="11" y="8"/>
                    </a:cubicBezTo>
                    <a:cubicBezTo>
                      <a:pt x="11" y="10"/>
                      <a:pt x="11" y="12"/>
                      <a:pt x="11" y="12"/>
                    </a:cubicBezTo>
                    <a:cubicBezTo>
                      <a:pt x="11" y="13"/>
                      <a:pt x="11" y="13"/>
                      <a:pt x="12" y="13"/>
                    </a:cubicBezTo>
                    <a:cubicBezTo>
                      <a:pt x="13" y="13"/>
                      <a:pt x="13" y="13"/>
                      <a:pt x="13" y="12"/>
                    </a:cubicBezTo>
                    <a:cubicBezTo>
                      <a:pt x="13" y="12"/>
                      <a:pt x="14" y="9"/>
                      <a:pt x="13" y="7"/>
                    </a:cubicBezTo>
                    <a:cubicBezTo>
                      <a:pt x="13" y="3"/>
                      <a:pt x="12" y="1"/>
                      <a:pt x="12" y="1"/>
                    </a:cubicBezTo>
                    <a:cubicBezTo>
                      <a:pt x="11" y="0"/>
                      <a:pt x="10" y="0"/>
                      <a:pt x="9" y="0"/>
                    </a:cubicBezTo>
                    <a:cubicBezTo>
                      <a:pt x="9" y="0"/>
                      <a:pt x="9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2"/>
                      <a:pt x="7" y="3"/>
                    </a:cubicBezTo>
                    <a:cubicBezTo>
                      <a:pt x="7" y="2"/>
                      <a:pt x="7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2"/>
                      <a:pt x="6" y="3"/>
                    </a:cubicBezTo>
                    <a:cubicBezTo>
                      <a:pt x="5" y="2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1" y="1"/>
                      <a:pt x="0" y="3"/>
                      <a:pt x="0" y="7"/>
                    </a:cubicBezTo>
                    <a:cubicBezTo>
                      <a:pt x="0" y="9"/>
                      <a:pt x="0" y="12"/>
                      <a:pt x="0" y="12"/>
                    </a:cubicBezTo>
                    <a:cubicBezTo>
                      <a:pt x="0" y="13"/>
                      <a:pt x="0" y="13"/>
                      <a:pt x="1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73">
                <a:extLst>
                  <a:ext uri="{FF2B5EF4-FFF2-40B4-BE49-F238E27FC236}">
                    <a16:creationId xmlns:a16="http://schemas.microsoft.com/office/drawing/2014/main" id="{2CE482F9-6EDB-44DA-601A-831685F932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5" y="2115"/>
                <a:ext cx="17" cy="18"/>
              </a:xfrm>
              <a:custGeom>
                <a:avLst/>
                <a:gdLst>
                  <a:gd name="T0" fmla="*/ 1 w 7"/>
                  <a:gd name="T1" fmla="*/ 5 h 7"/>
                  <a:gd name="T2" fmla="*/ 4 w 7"/>
                  <a:gd name="T3" fmla="*/ 7 h 7"/>
                  <a:gd name="T4" fmla="*/ 6 w 7"/>
                  <a:gd name="T5" fmla="*/ 4 h 7"/>
                  <a:gd name="T6" fmla="*/ 7 w 7"/>
                  <a:gd name="T7" fmla="*/ 3 h 7"/>
                  <a:gd name="T8" fmla="*/ 6 w 7"/>
                  <a:gd name="T9" fmla="*/ 3 h 7"/>
                  <a:gd name="T10" fmla="*/ 4 w 7"/>
                  <a:gd name="T11" fmla="*/ 0 h 7"/>
                  <a:gd name="T12" fmla="*/ 1 w 7"/>
                  <a:gd name="T13" fmla="*/ 3 h 7"/>
                  <a:gd name="T14" fmla="*/ 0 w 7"/>
                  <a:gd name="T15" fmla="*/ 3 h 7"/>
                  <a:gd name="T16" fmla="*/ 1 w 7"/>
                  <a:gd name="T17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7">
                    <a:moveTo>
                      <a:pt x="1" y="5"/>
                    </a:moveTo>
                    <a:cubicBezTo>
                      <a:pt x="1" y="6"/>
                      <a:pt x="2" y="7"/>
                      <a:pt x="4" y="7"/>
                    </a:cubicBezTo>
                    <a:cubicBezTo>
                      <a:pt x="5" y="7"/>
                      <a:pt x="6" y="6"/>
                      <a:pt x="6" y="4"/>
                    </a:cubicBezTo>
                    <a:cubicBezTo>
                      <a:pt x="7" y="4"/>
                      <a:pt x="7" y="4"/>
                      <a:pt x="7" y="3"/>
                    </a:cubicBezTo>
                    <a:cubicBezTo>
                      <a:pt x="7" y="3"/>
                      <a:pt x="7" y="3"/>
                      <a:pt x="6" y="3"/>
                    </a:cubicBezTo>
                    <a:cubicBezTo>
                      <a:pt x="6" y="1"/>
                      <a:pt x="5" y="0"/>
                      <a:pt x="4" y="0"/>
                    </a:cubicBezTo>
                    <a:cubicBezTo>
                      <a:pt x="2" y="0"/>
                      <a:pt x="1" y="1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74">
                <a:extLst>
                  <a:ext uri="{FF2B5EF4-FFF2-40B4-BE49-F238E27FC236}">
                    <a16:creationId xmlns:a16="http://schemas.microsoft.com/office/drawing/2014/main" id="{F60FA27A-2106-672B-9718-ACCB00DA68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135"/>
                <a:ext cx="35" cy="65"/>
              </a:xfrm>
              <a:custGeom>
                <a:avLst/>
                <a:gdLst>
                  <a:gd name="T0" fmla="*/ 1 w 14"/>
                  <a:gd name="T1" fmla="*/ 13 h 26"/>
                  <a:gd name="T2" fmla="*/ 2 w 14"/>
                  <a:gd name="T3" fmla="*/ 12 h 26"/>
                  <a:gd name="T4" fmla="*/ 2 w 14"/>
                  <a:gd name="T5" fmla="*/ 8 h 26"/>
                  <a:gd name="T6" fmla="*/ 3 w 14"/>
                  <a:gd name="T7" fmla="*/ 4 h 26"/>
                  <a:gd name="T8" fmla="*/ 3 w 14"/>
                  <a:gd name="T9" fmla="*/ 4 h 26"/>
                  <a:gd name="T10" fmla="*/ 3 w 14"/>
                  <a:gd name="T11" fmla="*/ 11 h 26"/>
                  <a:gd name="T12" fmla="*/ 3 w 14"/>
                  <a:gd name="T13" fmla="*/ 12 h 26"/>
                  <a:gd name="T14" fmla="*/ 3 w 14"/>
                  <a:gd name="T15" fmla="*/ 24 h 26"/>
                  <a:gd name="T16" fmla="*/ 5 w 14"/>
                  <a:gd name="T17" fmla="*/ 26 h 26"/>
                  <a:gd name="T18" fmla="*/ 5 w 14"/>
                  <a:gd name="T19" fmla="*/ 26 h 26"/>
                  <a:gd name="T20" fmla="*/ 5 w 14"/>
                  <a:gd name="T21" fmla="*/ 26 h 26"/>
                  <a:gd name="T22" fmla="*/ 6 w 14"/>
                  <a:gd name="T23" fmla="*/ 24 h 26"/>
                  <a:gd name="T24" fmla="*/ 6 w 14"/>
                  <a:gd name="T25" fmla="*/ 13 h 26"/>
                  <a:gd name="T26" fmla="*/ 7 w 14"/>
                  <a:gd name="T27" fmla="*/ 13 h 26"/>
                  <a:gd name="T28" fmla="*/ 7 w 14"/>
                  <a:gd name="T29" fmla="*/ 24 h 26"/>
                  <a:gd name="T30" fmla="*/ 9 w 14"/>
                  <a:gd name="T31" fmla="*/ 26 h 26"/>
                  <a:gd name="T32" fmla="*/ 9 w 14"/>
                  <a:gd name="T33" fmla="*/ 26 h 26"/>
                  <a:gd name="T34" fmla="*/ 9 w 14"/>
                  <a:gd name="T35" fmla="*/ 26 h 26"/>
                  <a:gd name="T36" fmla="*/ 10 w 14"/>
                  <a:gd name="T37" fmla="*/ 24 h 26"/>
                  <a:gd name="T38" fmla="*/ 10 w 14"/>
                  <a:gd name="T39" fmla="*/ 12 h 26"/>
                  <a:gd name="T40" fmla="*/ 10 w 14"/>
                  <a:gd name="T41" fmla="*/ 11 h 26"/>
                  <a:gd name="T42" fmla="*/ 10 w 14"/>
                  <a:gd name="T43" fmla="*/ 4 h 26"/>
                  <a:gd name="T44" fmla="*/ 10 w 14"/>
                  <a:gd name="T45" fmla="*/ 4 h 26"/>
                  <a:gd name="T46" fmla="*/ 11 w 14"/>
                  <a:gd name="T47" fmla="*/ 8 h 26"/>
                  <a:gd name="T48" fmla="*/ 11 w 14"/>
                  <a:gd name="T49" fmla="*/ 12 h 26"/>
                  <a:gd name="T50" fmla="*/ 12 w 14"/>
                  <a:gd name="T51" fmla="*/ 13 h 26"/>
                  <a:gd name="T52" fmla="*/ 13 w 14"/>
                  <a:gd name="T53" fmla="*/ 12 h 26"/>
                  <a:gd name="T54" fmla="*/ 14 w 14"/>
                  <a:gd name="T55" fmla="*/ 7 h 26"/>
                  <a:gd name="T56" fmla="*/ 12 w 14"/>
                  <a:gd name="T57" fmla="*/ 1 h 26"/>
                  <a:gd name="T58" fmla="*/ 9 w 14"/>
                  <a:gd name="T59" fmla="*/ 0 h 26"/>
                  <a:gd name="T60" fmla="*/ 9 w 14"/>
                  <a:gd name="T61" fmla="*/ 0 h 26"/>
                  <a:gd name="T62" fmla="*/ 9 w 14"/>
                  <a:gd name="T63" fmla="*/ 0 h 26"/>
                  <a:gd name="T64" fmla="*/ 9 w 14"/>
                  <a:gd name="T65" fmla="*/ 0 h 26"/>
                  <a:gd name="T66" fmla="*/ 7 w 14"/>
                  <a:gd name="T67" fmla="*/ 3 h 26"/>
                  <a:gd name="T68" fmla="*/ 7 w 14"/>
                  <a:gd name="T69" fmla="*/ 1 h 26"/>
                  <a:gd name="T70" fmla="*/ 7 w 14"/>
                  <a:gd name="T71" fmla="*/ 0 h 26"/>
                  <a:gd name="T72" fmla="*/ 7 w 14"/>
                  <a:gd name="T73" fmla="*/ 0 h 26"/>
                  <a:gd name="T74" fmla="*/ 7 w 14"/>
                  <a:gd name="T75" fmla="*/ 0 h 26"/>
                  <a:gd name="T76" fmla="*/ 6 w 14"/>
                  <a:gd name="T77" fmla="*/ 0 h 26"/>
                  <a:gd name="T78" fmla="*/ 6 w 14"/>
                  <a:gd name="T79" fmla="*/ 0 h 26"/>
                  <a:gd name="T80" fmla="*/ 6 w 14"/>
                  <a:gd name="T81" fmla="*/ 0 h 26"/>
                  <a:gd name="T82" fmla="*/ 6 w 14"/>
                  <a:gd name="T83" fmla="*/ 1 h 26"/>
                  <a:gd name="T84" fmla="*/ 6 w 14"/>
                  <a:gd name="T85" fmla="*/ 3 h 26"/>
                  <a:gd name="T86" fmla="*/ 5 w 14"/>
                  <a:gd name="T87" fmla="*/ 0 h 26"/>
                  <a:gd name="T88" fmla="*/ 5 w 14"/>
                  <a:gd name="T89" fmla="*/ 0 h 26"/>
                  <a:gd name="T90" fmla="*/ 5 w 14"/>
                  <a:gd name="T91" fmla="*/ 0 h 26"/>
                  <a:gd name="T92" fmla="*/ 4 w 14"/>
                  <a:gd name="T93" fmla="*/ 0 h 26"/>
                  <a:gd name="T94" fmla="*/ 2 w 14"/>
                  <a:gd name="T95" fmla="*/ 1 h 26"/>
                  <a:gd name="T96" fmla="*/ 0 w 14"/>
                  <a:gd name="T97" fmla="*/ 7 h 26"/>
                  <a:gd name="T98" fmla="*/ 0 w 14"/>
                  <a:gd name="T99" fmla="*/ 12 h 26"/>
                  <a:gd name="T100" fmla="*/ 1 w 14"/>
                  <a:gd name="T101" fmla="*/ 1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4" h="26">
                    <a:moveTo>
                      <a:pt x="1" y="13"/>
                    </a:moveTo>
                    <a:cubicBezTo>
                      <a:pt x="2" y="13"/>
                      <a:pt x="2" y="13"/>
                      <a:pt x="2" y="12"/>
                    </a:cubicBezTo>
                    <a:cubicBezTo>
                      <a:pt x="2" y="12"/>
                      <a:pt x="2" y="10"/>
                      <a:pt x="2" y="8"/>
                    </a:cubicBezTo>
                    <a:cubicBezTo>
                      <a:pt x="2" y="6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5"/>
                      <a:pt x="4" y="26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6" y="26"/>
                      <a:pt x="6" y="25"/>
                      <a:pt x="6" y="24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5"/>
                      <a:pt x="8" y="26"/>
                      <a:pt x="9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10" y="26"/>
                      <a:pt x="10" y="25"/>
                      <a:pt x="10" y="24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10" y="12"/>
                      <a:pt x="10" y="11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1" y="4"/>
                      <a:pt x="11" y="6"/>
                      <a:pt x="11" y="8"/>
                    </a:cubicBezTo>
                    <a:cubicBezTo>
                      <a:pt x="11" y="10"/>
                      <a:pt x="11" y="12"/>
                      <a:pt x="11" y="12"/>
                    </a:cubicBezTo>
                    <a:cubicBezTo>
                      <a:pt x="11" y="13"/>
                      <a:pt x="11" y="13"/>
                      <a:pt x="12" y="13"/>
                    </a:cubicBezTo>
                    <a:cubicBezTo>
                      <a:pt x="13" y="13"/>
                      <a:pt x="13" y="13"/>
                      <a:pt x="13" y="12"/>
                    </a:cubicBezTo>
                    <a:cubicBezTo>
                      <a:pt x="13" y="12"/>
                      <a:pt x="14" y="9"/>
                      <a:pt x="14" y="7"/>
                    </a:cubicBezTo>
                    <a:cubicBezTo>
                      <a:pt x="13" y="3"/>
                      <a:pt x="12" y="1"/>
                      <a:pt x="12" y="1"/>
                    </a:cubicBezTo>
                    <a:cubicBezTo>
                      <a:pt x="11" y="0"/>
                      <a:pt x="10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8" y="2"/>
                      <a:pt x="7" y="3"/>
                    </a:cubicBezTo>
                    <a:cubicBezTo>
                      <a:pt x="7" y="2"/>
                      <a:pt x="7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2"/>
                      <a:pt x="6" y="3"/>
                    </a:cubicBezTo>
                    <a:cubicBezTo>
                      <a:pt x="5" y="2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4" y="0"/>
                      <a:pt x="4" y="0"/>
                    </a:cubicBezTo>
                    <a:cubicBezTo>
                      <a:pt x="3" y="0"/>
                      <a:pt x="2" y="0"/>
                      <a:pt x="2" y="1"/>
                    </a:cubicBezTo>
                    <a:cubicBezTo>
                      <a:pt x="1" y="1"/>
                      <a:pt x="0" y="3"/>
                      <a:pt x="0" y="7"/>
                    </a:cubicBezTo>
                    <a:cubicBezTo>
                      <a:pt x="0" y="9"/>
                      <a:pt x="0" y="12"/>
                      <a:pt x="0" y="12"/>
                    </a:cubicBezTo>
                    <a:cubicBezTo>
                      <a:pt x="0" y="13"/>
                      <a:pt x="0" y="13"/>
                      <a:pt x="1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75">
                <a:extLst>
                  <a:ext uri="{FF2B5EF4-FFF2-40B4-BE49-F238E27FC236}">
                    <a16:creationId xmlns:a16="http://schemas.microsoft.com/office/drawing/2014/main" id="{DA104872-E65C-EEC9-89F1-BB4C54756A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5" y="2115"/>
                <a:ext cx="18" cy="18"/>
              </a:xfrm>
              <a:custGeom>
                <a:avLst/>
                <a:gdLst>
                  <a:gd name="T0" fmla="*/ 1 w 7"/>
                  <a:gd name="T1" fmla="*/ 5 h 7"/>
                  <a:gd name="T2" fmla="*/ 4 w 7"/>
                  <a:gd name="T3" fmla="*/ 7 h 7"/>
                  <a:gd name="T4" fmla="*/ 6 w 7"/>
                  <a:gd name="T5" fmla="*/ 4 h 7"/>
                  <a:gd name="T6" fmla="*/ 7 w 7"/>
                  <a:gd name="T7" fmla="*/ 3 h 7"/>
                  <a:gd name="T8" fmla="*/ 7 w 7"/>
                  <a:gd name="T9" fmla="*/ 3 h 7"/>
                  <a:gd name="T10" fmla="*/ 4 w 7"/>
                  <a:gd name="T11" fmla="*/ 0 h 7"/>
                  <a:gd name="T12" fmla="*/ 1 w 7"/>
                  <a:gd name="T13" fmla="*/ 3 h 7"/>
                  <a:gd name="T14" fmla="*/ 0 w 7"/>
                  <a:gd name="T15" fmla="*/ 3 h 7"/>
                  <a:gd name="T16" fmla="*/ 1 w 7"/>
                  <a:gd name="T17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7">
                    <a:moveTo>
                      <a:pt x="1" y="5"/>
                    </a:moveTo>
                    <a:cubicBezTo>
                      <a:pt x="1" y="6"/>
                      <a:pt x="2" y="7"/>
                      <a:pt x="4" y="7"/>
                    </a:cubicBezTo>
                    <a:cubicBezTo>
                      <a:pt x="5" y="7"/>
                      <a:pt x="6" y="6"/>
                      <a:pt x="6" y="4"/>
                    </a:cubicBezTo>
                    <a:cubicBezTo>
                      <a:pt x="7" y="4"/>
                      <a:pt x="7" y="4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1"/>
                      <a:pt x="5" y="0"/>
                      <a:pt x="4" y="0"/>
                    </a:cubicBezTo>
                    <a:cubicBezTo>
                      <a:pt x="2" y="0"/>
                      <a:pt x="1" y="1"/>
                      <a:pt x="1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0" y="4"/>
                      <a:pt x="1" y="4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prstClr val="black"/>
                  </a:solidFill>
                </a:endParaRPr>
              </a:p>
            </p:txBody>
          </p:sp>
        </p:grpSp>
        <p:cxnSp>
          <p:nvCxnSpPr>
            <p:cNvPr id="23" name="直接连接符 76">
              <a:extLst>
                <a:ext uri="{FF2B5EF4-FFF2-40B4-BE49-F238E27FC236}">
                  <a16:creationId xmlns:a16="http://schemas.microsoft.com/office/drawing/2014/main" id="{E5F835FB-EE89-997F-65CD-C937B18A6E8D}"/>
                </a:ext>
              </a:extLst>
            </p:cNvPr>
            <p:cNvCxnSpPr/>
            <p:nvPr/>
          </p:nvCxnSpPr>
          <p:spPr>
            <a:xfrm>
              <a:off x="2543506" y="2980142"/>
              <a:ext cx="0" cy="343997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77">
              <a:extLst>
                <a:ext uri="{FF2B5EF4-FFF2-40B4-BE49-F238E27FC236}">
                  <a16:creationId xmlns:a16="http://schemas.microsoft.com/office/drawing/2014/main" id="{C630A1A0-E081-7973-12EC-3174AEB84CD9}"/>
                </a:ext>
              </a:extLst>
            </p:cNvPr>
            <p:cNvCxnSpPr/>
            <p:nvPr/>
          </p:nvCxnSpPr>
          <p:spPr>
            <a:xfrm>
              <a:off x="2543506" y="3703985"/>
              <a:ext cx="0" cy="343997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78">
              <a:extLst>
                <a:ext uri="{FF2B5EF4-FFF2-40B4-BE49-F238E27FC236}">
                  <a16:creationId xmlns:a16="http://schemas.microsoft.com/office/drawing/2014/main" id="{ECC1B5F9-24BF-F773-A82E-8321C7FD24C0}"/>
                </a:ext>
              </a:extLst>
            </p:cNvPr>
            <p:cNvCxnSpPr/>
            <p:nvPr/>
          </p:nvCxnSpPr>
          <p:spPr>
            <a:xfrm>
              <a:off x="2543506" y="1491881"/>
              <a:ext cx="0" cy="343997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79">
              <a:extLst>
                <a:ext uri="{FF2B5EF4-FFF2-40B4-BE49-F238E27FC236}">
                  <a16:creationId xmlns:a16="http://schemas.microsoft.com/office/drawing/2014/main" id="{717F891B-350E-648D-D8A1-E2BB393BDB00}"/>
                </a:ext>
              </a:extLst>
            </p:cNvPr>
            <p:cNvCxnSpPr/>
            <p:nvPr/>
          </p:nvCxnSpPr>
          <p:spPr>
            <a:xfrm>
              <a:off x="2543506" y="2240340"/>
              <a:ext cx="0" cy="343997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文本框 136">
              <a:extLst>
                <a:ext uri="{FF2B5EF4-FFF2-40B4-BE49-F238E27FC236}">
                  <a16:creationId xmlns:a16="http://schemas.microsoft.com/office/drawing/2014/main" id="{5674CC4F-EA79-F6C7-7D89-79C9D6EFD5C4}"/>
                </a:ext>
              </a:extLst>
            </p:cNvPr>
            <p:cNvSpPr txBox="1"/>
            <p:nvPr/>
          </p:nvSpPr>
          <p:spPr>
            <a:xfrm>
              <a:off x="523089" y="2450526"/>
              <a:ext cx="1066021" cy="3472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0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文本框 113">
              <a:extLst>
                <a:ext uri="{FF2B5EF4-FFF2-40B4-BE49-F238E27FC236}">
                  <a16:creationId xmlns:a16="http://schemas.microsoft.com/office/drawing/2014/main" id="{B781E608-3F1D-112D-ABEC-840433D36E16}"/>
                </a:ext>
              </a:extLst>
            </p:cNvPr>
            <p:cNvSpPr txBox="1"/>
            <p:nvPr/>
          </p:nvSpPr>
          <p:spPr>
            <a:xfrm>
              <a:off x="2564439" y="1437886"/>
              <a:ext cx="2798738" cy="40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ru-RU" altLang="zh-CN" sz="1200" b="1" dirty="0">
                  <a:solidFill>
                    <a:schemeClr val="accent2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Областной конкурс вожатского мастерства «</a:t>
              </a:r>
              <a:r>
                <a:rPr lang="en-US" altLang="zh-CN" sz="1200" b="1" dirty="0">
                  <a:solidFill>
                    <a:schemeClr val="accent2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#</a:t>
              </a:r>
              <a:r>
                <a:rPr lang="ru-RU" altLang="zh-CN" sz="1200" b="1" dirty="0" err="1">
                  <a:solidFill>
                    <a:schemeClr val="accent2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Явожатый</a:t>
              </a:r>
              <a:r>
                <a:rPr lang="ru-RU" altLang="zh-CN" sz="1200" b="1" dirty="0">
                  <a:solidFill>
                    <a:schemeClr val="accent2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»</a:t>
              </a:r>
            </a:p>
          </p:txBody>
        </p:sp>
        <p:sp>
          <p:nvSpPr>
            <p:cNvPr id="29" name="文本框 113">
              <a:extLst>
                <a:ext uri="{FF2B5EF4-FFF2-40B4-BE49-F238E27FC236}">
                  <a16:creationId xmlns:a16="http://schemas.microsoft.com/office/drawing/2014/main" id="{BC0404FF-4243-BB4D-8701-89A939FE0D84}"/>
                </a:ext>
              </a:extLst>
            </p:cNvPr>
            <p:cNvSpPr txBox="1"/>
            <p:nvPr/>
          </p:nvSpPr>
          <p:spPr>
            <a:xfrm>
              <a:off x="2564440" y="2193796"/>
              <a:ext cx="2794428" cy="2371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ru-RU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</a:p>
          </p:txBody>
        </p:sp>
        <p:sp>
          <p:nvSpPr>
            <p:cNvPr id="30" name="文本框 113">
              <a:extLst>
                <a:ext uri="{FF2B5EF4-FFF2-40B4-BE49-F238E27FC236}">
                  <a16:creationId xmlns:a16="http://schemas.microsoft.com/office/drawing/2014/main" id="{BF0AE5D8-0233-3426-1D9E-04083A27918D}"/>
                </a:ext>
              </a:extLst>
            </p:cNvPr>
            <p:cNvSpPr txBox="1"/>
            <p:nvPr/>
          </p:nvSpPr>
          <p:spPr>
            <a:xfrm>
              <a:off x="2564439" y="2912257"/>
              <a:ext cx="2813434" cy="570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ru-RU" altLang="zh-CN" sz="1200" b="1" dirty="0">
                  <a:solidFill>
                    <a:schemeClr val="accent2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Областной конкурс программ и методических материалов организаций отдыха детей и их оздоровления</a:t>
              </a:r>
              <a:endParaRPr lang="ru-RU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1" name="文本框 113">
              <a:extLst>
                <a:ext uri="{FF2B5EF4-FFF2-40B4-BE49-F238E27FC236}">
                  <a16:creationId xmlns:a16="http://schemas.microsoft.com/office/drawing/2014/main" id="{BE10A441-7435-89E3-619D-565BAB5A3CC7}"/>
                </a:ext>
              </a:extLst>
            </p:cNvPr>
            <p:cNvSpPr txBox="1"/>
            <p:nvPr/>
          </p:nvSpPr>
          <p:spPr>
            <a:xfrm>
              <a:off x="2564440" y="3668165"/>
              <a:ext cx="2813013" cy="40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ru-RU" altLang="zh-CN" sz="1200" b="1" dirty="0">
                  <a:solidFill>
                    <a:schemeClr val="accent2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Областной конкурс на лучший загородный оздоровительный лагерь</a:t>
              </a:r>
              <a:endParaRPr lang="ru-RU" altLang="zh-CN" sz="1200" dirty="0">
                <a:solidFill>
                  <a:schemeClr val="accent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32" name="组合 88">
              <a:extLst>
                <a:ext uri="{FF2B5EF4-FFF2-40B4-BE49-F238E27FC236}">
                  <a16:creationId xmlns:a16="http://schemas.microsoft.com/office/drawing/2014/main" id="{09FAF8FE-AFB2-A792-8B34-18D1AC8F6CC7}"/>
                </a:ext>
              </a:extLst>
            </p:cNvPr>
            <p:cNvGrpSpPr/>
            <p:nvPr/>
          </p:nvGrpSpPr>
          <p:grpSpPr>
            <a:xfrm>
              <a:off x="5377874" y="1344997"/>
              <a:ext cx="2434907" cy="529310"/>
              <a:chOff x="6096000" y="2039788"/>
              <a:chExt cx="3246120" cy="705910"/>
            </a:xfrm>
          </p:grpSpPr>
          <p:sp>
            <p:nvSpPr>
              <p:cNvPr id="45" name="任意多边形 89">
                <a:extLst>
                  <a:ext uri="{FF2B5EF4-FFF2-40B4-BE49-F238E27FC236}">
                    <a16:creationId xmlns:a16="http://schemas.microsoft.com/office/drawing/2014/main" id="{5C882607-C595-AA39-A172-D8092ABF1E1A}"/>
                  </a:ext>
                </a:extLst>
              </p:cNvPr>
              <p:cNvSpPr/>
              <p:nvPr/>
            </p:nvSpPr>
            <p:spPr>
              <a:xfrm>
                <a:off x="6096000" y="2039788"/>
                <a:ext cx="3246120" cy="705910"/>
              </a:xfrm>
              <a:custGeom>
                <a:avLst/>
                <a:gdLst>
                  <a:gd name="connsiteX0" fmla="*/ 368297 w 3246120"/>
                  <a:gd name="connsiteY0" fmla="*/ 88606 h 705910"/>
                  <a:gd name="connsiteX1" fmla="*/ 103948 w 3246120"/>
                  <a:gd name="connsiteY1" fmla="*/ 352955 h 705910"/>
                  <a:gd name="connsiteX2" fmla="*/ 368297 w 3246120"/>
                  <a:gd name="connsiteY2" fmla="*/ 617304 h 705910"/>
                  <a:gd name="connsiteX3" fmla="*/ 2887968 w 3246120"/>
                  <a:gd name="connsiteY3" fmla="*/ 617304 h 705910"/>
                  <a:gd name="connsiteX4" fmla="*/ 3152317 w 3246120"/>
                  <a:gd name="connsiteY4" fmla="*/ 352955 h 705910"/>
                  <a:gd name="connsiteX5" fmla="*/ 2887968 w 3246120"/>
                  <a:gd name="connsiteY5" fmla="*/ 88606 h 705910"/>
                  <a:gd name="connsiteX6" fmla="*/ 352955 w 3246120"/>
                  <a:gd name="connsiteY6" fmla="*/ 0 h 705910"/>
                  <a:gd name="connsiteX7" fmla="*/ 2893165 w 3246120"/>
                  <a:gd name="connsiteY7" fmla="*/ 0 h 705910"/>
                  <a:gd name="connsiteX8" fmla="*/ 3246120 w 3246120"/>
                  <a:gd name="connsiteY8" fmla="*/ 352955 h 705910"/>
                  <a:gd name="connsiteX9" fmla="*/ 2893165 w 3246120"/>
                  <a:gd name="connsiteY9" fmla="*/ 705910 h 705910"/>
                  <a:gd name="connsiteX10" fmla="*/ 352955 w 3246120"/>
                  <a:gd name="connsiteY10" fmla="*/ 705910 h 705910"/>
                  <a:gd name="connsiteX11" fmla="*/ 0 w 3246120"/>
                  <a:gd name="connsiteY11" fmla="*/ 352955 h 705910"/>
                  <a:gd name="connsiteX12" fmla="*/ 352955 w 3246120"/>
                  <a:gd name="connsiteY12" fmla="*/ 0 h 705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246120" h="705910">
                    <a:moveTo>
                      <a:pt x="368297" y="88606"/>
                    </a:moveTo>
                    <a:cubicBezTo>
                      <a:pt x="222301" y="88606"/>
                      <a:pt x="103948" y="206959"/>
                      <a:pt x="103948" y="352955"/>
                    </a:cubicBezTo>
                    <a:cubicBezTo>
                      <a:pt x="103948" y="498951"/>
                      <a:pt x="222301" y="617304"/>
                      <a:pt x="368297" y="617304"/>
                    </a:cubicBezTo>
                    <a:lnTo>
                      <a:pt x="2887968" y="617304"/>
                    </a:lnTo>
                    <a:cubicBezTo>
                      <a:pt x="3033964" y="617304"/>
                      <a:pt x="3152317" y="498951"/>
                      <a:pt x="3152317" y="352955"/>
                    </a:cubicBezTo>
                    <a:cubicBezTo>
                      <a:pt x="3152317" y="206959"/>
                      <a:pt x="3033964" y="88606"/>
                      <a:pt x="2887968" y="88606"/>
                    </a:cubicBezTo>
                    <a:close/>
                    <a:moveTo>
                      <a:pt x="352955" y="0"/>
                    </a:moveTo>
                    <a:lnTo>
                      <a:pt x="2893165" y="0"/>
                    </a:lnTo>
                    <a:cubicBezTo>
                      <a:pt x="3088097" y="0"/>
                      <a:pt x="3246120" y="158023"/>
                      <a:pt x="3246120" y="352955"/>
                    </a:cubicBezTo>
                    <a:cubicBezTo>
                      <a:pt x="3246120" y="547887"/>
                      <a:pt x="3088097" y="705910"/>
                      <a:pt x="2893165" y="705910"/>
                    </a:cubicBezTo>
                    <a:lnTo>
                      <a:pt x="352955" y="705910"/>
                    </a:lnTo>
                    <a:cubicBezTo>
                      <a:pt x="158023" y="705910"/>
                      <a:pt x="0" y="547887"/>
                      <a:pt x="0" y="352955"/>
                    </a:cubicBezTo>
                    <a:cubicBezTo>
                      <a:pt x="0" y="158023"/>
                      <a:pt x="158023" y="0"/>
                      <a:pt x="352955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016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圆角矩形 90">
                <a:extLst>
                  <a:ext uri="{FF2B5EF4-FFF2-40B4-BE49-F238E27FC236}">
                    <a16:creationId xmlns:a16="http://schemas.microsoft.com/office/drawing/2014/main" id="{49186891-3C76-2138-8BBE-27B56B7C6C18}"/>
                  </a:ext>
                </a:extLst>
              </p:cNvPr>
              <p:cNvSpPr/>
              <p:nvPr/>
            </p:nvSpPr>
            <p:spPr>
              <a:xfrm>
                <a:off x="6194875" y="2128394"/>
                <a:ext cx="3048369" cy="528698"/>
              </a:xfrm>
              <a:prstGeom prst="roundRect">
                <a:avLst>
                  <a:gd name="adj" fmla="val 50000"/>
                </a:avLst>
              </a:prstGeom>
              <a:noFill/>
              <a:ln w="190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圆角矩形 91">
                <a:extLst>
                  <a:ext uri="{FF2B5EF4-FFF2-40B4-BE49-F238E27FC236}">
                    <a16:creationId xmlns:a16="http://schemas.microsoft.com/office/drawing/2014/main" id="{2CC6E993-47F0-82E1-75F5-EC92B16C1606}"/>
                  </a:ext>
                </a:extLst>
              </p:cNvPr>
              <p:cNvSpPr/>
              <p:nvPr/>
            </p:nvSpPr>
            <p:spPr>
              <a:xfrm>
                <a:off x="6096000" y="2039788"/>
                <a:ext cx="3246120" cy="705910"/>
              </a:xfrm>
              <a:prstGeom prst="roundRect">
                <a:avLst>
                  <a:gd name="adj" fmla="val 50000"/>
                </a:avLst>
              </a:prstGeom>
              <a:noFill/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3" name="组合 92">
              <a:extLst>
                <a:ext uri="{FF2B5EF4-FFF2-40B4-BE49-F238E27FC236}">
                  <a16:creationId xmlns:a16="http://schemas.microsoft.com/office/drawing/2014/main" id="{2433C46C-52C3-0233-BA24-A81037881A37}"/>
                </a:ext>
              </a:extLst>
            </p:cNvPr>
            <p:cNvGrpSpPr/>
            <p:nvPr/>
          </p:nvGrpSpPr>
          <p:grpSpPr>
            <a:xfrm>
              <a:off x="5377874" y="2135956"/>
              <a:ext cx="2434908" cy="529310"/>
              <a:chOff x="6095999" y="2039788"/>
              <a:chExt cx="3246121" cy="705910"/>
            </a:xfrm>
          </p:grpSpPr>
          <p:sp>
            <p:nvSpPr>
              <p:cNvPr id="42" name="任意多边形 93">
                <a:extLst>
                  <a:ext uri="{FF2B5EF4-FFF2-40B4-BE49-F238E27FC236}">
                    <a16:creationId xmlns:a16="http://schemas.microsoft.com/office/drawing/2014/main" id="{883EC4DD-4D5D-308E-6CBE-5B83172BBD7E}"/>
                  </a:ext>
                </a:extLst>
              </p:cNvPr>
              <p:cNvSpPr/>
              <p:nvPr/>
            </p:nvSpPr>
            <p:spPr>
              <a:xfrm>
                <a:off x="6096000" y="2039788"/>
                <a:ext cx="3246120" cy="705910"/>
              </a:xfrm>
              <a:custGeom>
                <a:avLst/>
                <a:gdLst>
                  <a:gd name="connsiteX0" fmla="*/ 368297 w 3246120"/>
                  <a:gd name="connsiteY0" fmla="*/ 88606 h 705910"/>
                  <a:gd name="connsiteX1" fmla="*/ 103948 w 3246120"/>
                  <a:gd name="connsiteY1" fmla="*/ 352955 h 705910"/>
                  <a:gd name="connsiteX2" fmla="*/ 368297 w 3246120"/>
                  <a:gd name="connsiteY2" fmla="*/ 617304 h 705910"/>
                  <a:gd name="connsiteX3" fmla="*/ 2887968 w 3246120"/>
                  <a:gd name="connsiteY3" fmla="*/ 617304 h 705910"/>
                  <a:gd name="connsiteX4" fmla="*/ 3152317 w 3246120"/>
                  <a:gd name="connsiteY4" fmla="*/ 352955 h 705910"/>
                  <a:gd name="connsiteX5" fmla="*/ 2887968 w 3246120"/>
                  <a:gd name="connsiteY5" fmla="*/ 88606 h 705910"/>
                  <a:gd name="connsiteX6" fmla="*/ 352955 w 3246120"/>
                  <a:gd name="connsiteY6" fmla="*/ 0 h 705910"/>
                  <a:gd name="connsiteX7" fmla="*/ 2893165 w 3246120"/>
                  <a:gd name="connsiteY7" fmla="*/ 0 h 705910"/>
                  <a:gd name="connsiteX8" fmla="*/ 3246120 w 3246120"/>
                  <a:gd name="connsiteY8" fmla="*/ 352955 h 705910"/>
                  <a:gd name="connsiteX9" fmla="*/ 2893165 w 3246120"/>
                  <a:gd name="connsiteY9" fmla="*/ 705910 h 705910"/>
                  <a:gd name="connsiteX10" fmla="*/ 352955 w 3246120"/>
                  <a:gd name="connsiteY10" fmla="*/ 705910 h 705910"/>
                  <a:gd name="connsiteX11" fmla="*/ 0 w 3246120"/>
                  <a:gd name="connsiteY11" fmla="*/ 352955 h 705910"/>
                  <a:gd name="connsiteX12" fmla="*/ 352955 w 3246120"/>
                  <a:gd name="connsiteY12" fmla="*/ 0 h 705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246120" h="705910">
                    <a:moveTo>
                      <a:pt x="368297" y="88606"/>
                    </a:moveTo>
                    <a:cubicBezTo>
                      <a:pt x="222301" y="88606"/>
                      <a:pt x="103948" y="206959"/>
                      <a:pt x="103948" y="352955"/>
                    </a:cubicBezTo>
                    <a:cubicBezTo>
                      <a:pt x="103948" y="498951"/>
                      <a:pt x="222301" y="617304"/>
                      <a:pt x="368297" y="617304"/>
                    </a:cubicBezTo>
                    <a:lnTo>
                      <a:pt x="2887968" y="617304"/>
                    </a:lnTo>
                    <a:cubicBezTo>
                      <a:pt x="3033964" y="617304"/>
                      <a:pt x="3152317" y="498951"/>
                      <a:pt x="3152317" y="352955"/>
                    </a:cubicBezTo>
                    <a:cubicBezTo>
                      <a:pt x="3152317" y="206959"/>
                      <a:pt x="3033964" y="88606"/>
                      <a:pt x="2887968" y="88606"/>
                    </a:cubicBezTo>
                    <a:close/>
                    <a:moveTo>
                      <a:pt x="352955" y="0"/>
                    </a:moveTo>
                    <a:lnTo>
                      <a:pt x="2893165" y="0"/>
                    </a:lnTo>
                    <a:cubicBezTo>
                      <a:pt x="3088097" y="0"/>
                      <a:pt x="3246120" y="158023"/>
                      <a:pt x="3246120" y="352955"/>
                    </a:cubicBezTo>
                    <a:cubicBezTo>
                      <a:pt x="3246120" y="547887"/>
                      <a:pt x="3088097" y="705910"/>
                      <a:pt x="2893165" y="705910"/>
                    </a:cubicBezTo>
                    <a:lnTo>
                      <a:pt x="352955" y="705910"/>
                    </a:lnTo>
                    <a:cubicBezTo>
                      <a:pt x="158023" y="705910"/>
                      <a:pt x="0" y="547887"/>
                      <a:pt x="0" y="352955"/>
                    </a:cubicBezTo>
                    <a:cubicBezTo>
                      <a:pt x="0" y="158023"/>
                      <a:pt x="158023" y="0"/>
                      <a:pt x="352955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016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圆角矩形 94">
                <a:extLst>
                  <a:ext uri="{FF2B5EF4-FFF2-40B4-BE49-F238E27FC236}">
                    <a16:creationId xmlns:a16="http://schemas.microsoft.com/office/drawing/2014/main" id="{56DBEAE5-FDAE-7AAD-07B9-F5870922093F}"/>
                  </a:ext>
                </a:extLst>
              </p:cNvPr>
              <p:cNvSpPr/>
              <p:nvPr/>
            </p:nvSpPr>
            <p:spPr>
              <a:xfrm>
                <a:off x="6194875" y="2128394"/>
                <a:ext cx="3048369" cy="528698"/>
              </a:xfrm>
              <a:prstGeom prst="roundRect">
                <a:avLst>
                  <a:gd name="adj" fmla="val 50000"/>
                </a:avLst>
              </a:prstGeom>
              <a:noFill/>
              <a:ln w="190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44" name="圆角矩形 95">
                <a:extLst>
                  <a:ext uri="{FF2B5EF4-FFF2-40B4-BE49-F238E27FC236}">
                    <a16:creationId xmlns:a16="http://schemas.microsoft.com/office/drawing/2014/main" id="{873D5564-A0B0-91C0-9919-20081AB3B99F}"/>
                  </a:ext>
                </a:extLst>
              </p:cNvPr>
              <p:cNvSpPr/>
              <p:nvPr/>
            </p:nvSpPr>
            <p:spPr>
              <a:xfrm>
                <a:off x="6095999" y="2039788"/>
                <a:ext cx="3246120" cy="705910"/>
              </a:xfrm>
              <a:prstGeom prst="roundRect">
                <a:avLst>
                  <a:gd name="adj" fmla="val 50000"/>
                </a:avLst>
              </a:prstGeom>
              <a:noFill/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4" name="组合 96">
              <a:extLst>
                <a:ext uri="{FF2B5EF4-FFF2-40B4-BE49-F238E27FC236}">
                  <a16:creationId xmlns:a16="http://schemas.microsoft.com/office/drawing/2014/main" id="{BB4A013E-8F9D-0829-528D-41A21660BE7B}"/>
                </a:ext>
              </a:extLst>
            </p:cNvPr>
            <p:cNvGrpSpPr/>
            <p:nvPr/>
          </p:nvGrpSpPr>
          <p:grpSpPr>
            <a:xfrm>
              <a:off x="5377874" y="2880979"/>
              <a:ext cx="2434908" cy="529310"/>
              <a:chOff x="6095999" y="2039788"/>
              <a:chExt cx="3246121" cy="705910"/>
            </a:xfrm>
          </p:grpSpPr>
          <p:sp>
            <p:nvSpPr>
              <p:cNvPr id="39" name="任意多边形 97">
                <a:extLst>
                  <a:ext uri="{FF2B5EF4-FFF2-40B4-BE49-F238E27FC236}">
                    <a16:creationId xmlns:a16="http://schemas.microsoft.com/office/drawing/2014/main" id="{F3B102B9-37C2-FBA3-BC6F-80C49B109BF4}"/>
                  </a:ext>
                </a:extLst>
              </p:cNvPr>
              <p:cNvSpPr/>
              <p:nvPr/>
            </p:nvSpPr>
            <p:spPr>
              <a:xfrm>
                <a:off x="6096000" y="2039788"/>
                <a:ext cx="3246120" cy="705910"/>
              </a:xfrm>
              <a:custGeom>
                <a:avLst/>
                <a:gdLst>
                  <a:gd name="connsiteX0" fmla="*/ 368297 w 3246120"/>
                  <a:gd name="connsiteY0" fmla="*/ 88606 h 705910"/>
                  <a:gd name="connsiteX1" fmla="*/ 103948 w 3246120"/>
                  <a:gd name="connsiteY1" fmla="*/ 352955 h 705910"/>
                  <a:gd name="connsiteX2" fmla="*/ 368297 w 3246120"/>
                  <a:gd name="connsiteY2" fmla="*/ 617304 h 705910"/>
                  <a:gd name="connsiteX3" fmla="*/ 2887968 w 3246120"/>
                  <a:gd name="connsiteY3" fmla="*/ 617304 h 705910"/>
                  <a:gd name="connsiteX4" fmla="*/ 3152317 w 3246120"/>
                  <a:gd name="connsiteY4" fmla="*/ 352955 h 705910"/>
                  <a:gd name="connsiteX5" fmla="*/ 2887968 w 3246120"/>
                  <a:gd name="connsiteY5" fmla="*/ 88606 h 705910"/>
                  <a:gd name="connsiteX6" fmla="*/ 352955 w 3246120"/>
                  <a:gd name="connsiteY6" fmla="*/ 0 h 705910"/>
                  <a:gd name="connsiteX7" fmla="*/ 2893165 w 3246120"/>
                  <a:gd name="connsiteY7" fmla="*/ 0 h 705910"/>
                  <a:gd name="connsiteX8" fmla="*/ 3246120 w 3246120"/>
                  <a:gd name="connsiteY8" fmla="*/ 352955 h 705910"/>
                  <a:gd name="connsiteX9" fmla="*/ 2893165 w 3246120"/>
                  <a:gd name="connsiteY9" fmla="*/ 705910 h 705910"/>
                  <a:gd name="connsiteX10" fmla="*/ 352955 w 3246120"/>
                  <a:gd name="connsiteY10" fmla="*/ 705910 h 705910"/>
                  <a:gd name="connsiteX11" fmla="*/ 0 w 3246120"/>
                  <a:gd name="connsiteY11" fmla="*/ 352955 h 705910"/>
                  <a:gd name="connsiteX12" fmla="*/ 352955 w 3246120"/>
                  <a:gd name="connsiteY12" fmla="*/ 0 h 705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246120" h="705910">
                    <a:moveTo>
                      <a:pt x="368297" y="88606"/>
                    </a:moveTo>
                    <a:cubicBezTo>
                      <a:pt x="222301" y="88606"/>
                      <a:pt x="103948" y="206959"/>
                      <a:pt x="103948" y="352955"/>
                    </a:cubicBezTo>
                    <a:cubicBezTo>
                      <a:pt x="103948" y="498951"/>
                      <a:pt x="222301" y="617304"/>
                      <a:pt x="368297" y="617304"/>
                    </a:cubicBezTo>
                    <a:lnTo>
                      <a:pt x="2887968" y="617304"/>
                    </a:lnTo>
                    <a:cubicBezTo>
                      <a:pt x="3033964" y="617304"/>
                      <a:pt x="3152317" y="498951"/>
                      <a:pt x="3152317" y="352955"/>
                    </a:cubicBezTo>
                    <a:cubicBezTo>
                      <a:pt x="3152317" y="206959"/>
                      <a:pt x="3033964" y="88606"/>
                      <a:pt x="2887968" y="88606"/>
                    </a:cubicBezTo>
                    <a:close/>
                    <a:moveTo>
                      <a:pt x="352955" y="0"/>
                    </a:moveTo>
                    <a:lnTo>
                      <a:pt x="2893165" y="0"/>
                    </a:lnTo>
                    <a:cubicBezTo>
                      <a:pt x="3088097" y="0"/>
                      <a:pt x="3246120" y="158023"/>
                      <a:pt x="3246120" y="352955"/>
                    </a:cubicBezTo>
                    <a:cubicBezTo>
                      <a:pt x="3246120" y="547887"/>
                      <a:pt x="3088097" y="705910"/>
                      <a:pt x="2893165" y="705910"/>
                    </a:cubicBezTo>
                    <a:lnTo>
                      <a:pt x="352955" y="705910"/>
                    </a:lnTo>
                    <a:cubicBezTo>
                      <a:pt x="158023" y="705910"/>
                      <a:pt x="0" y="547887"/>
                      <a:pt x="0" y="352955"/>
                    </a:cubicBezTo>
                    <a:cubicBezTo>
                      <a:pt x="0" y="158023"/>
                      <a:pt x="158023" y="0"/>
                      <a:pt x="352955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016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圆角矩形 98">
                <a:extLst>
                  <a:ext uri="{FF2B5EF4-FFF2-40B4-BE49-F238E27FC236}">
                    <a16:creationId xmlns:a16="http://schemas.microsoft.com/office/drawing/2014/main" id="{A994C635-8EF5-CDE7-2FBA-50A486D677CE}"/>
                  </a:ext>
                </a:extLst>
              </p:cNvPr>
              <p:cNvSpPr/>
              <p:nvPr/>
            </p:nvSpPr>
            <p:spPr>
              <a:xfrm>
                <a:off x="6194875" y="2128394"/>
                <a:ext cx="3048369" cy="528698"/>
              </a:xfrm>
              <a:prstGeom prst="roundRect">
                <a:avLst>
                  <a:gd name="adj" fmla="val 50000"/>
                </a:avLst>
              </a:prstGeom>
              <a:noFill/>
              <a:ln w="190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41" name="圆角矩形 99">
                <a:extLst>
                  <a:ext uri="{FF2B5EF4-FFF2-40B4-BE49-F238E27FC236}">
                    <a16:creationId xmlns:a16="http://schemas.microsoft.com/office/drawing/2014/main" id="{77BE9833-1BDB-1951-BBF8-62B8813913FB}"/>
                  </a:ext>
                </a:extLst>
              </p:cNvPr>
              <p:cNvSpPr/>
              <p:nvPr/>
            </p:nvSpPr>
            <p:spPr>
              <a:xfrm>
                <a:off x="6095999" y="2039788"/>
                <a:ext cx="3246120" cy="705910"/>
              </a:xfrm>
              <a:prstGeom prst="roundRect">
                <a:avLst>
                  <a:gd name="adj" fmla="val 50000"/>
                </a:avLst>
              </a:prstGeom>
              <a:noFill/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5" name="组合 100">
              <a:extLst>
                <a:ext uri="{FF2B5EF4-FFF2-40B4-BE49-F238E27FC236}">
                  <a16:creationId xmlns:a16="http://schemas.microsoft.com/office/drawing/2014/main" id="{B409D8D8-ACA3-CF71-5061-D9D088C4B0D9}"/>
                </a:ext>
              </a:extLst>
            </p:cNvPr>
            <p:cNvGrpSpPr/>
            <p:nvPr/>
          </p:nvGrpSpPr>
          <p:grpSpPr>
            <a:xfrm>
              <a:off x="5377874" y="3671940"/>
              <a:ext cx="2434908" cy="529310"/>
              <a:chOff x="6095999" y="2039788"/>
              <a:chExt cx="3246121" cy="705910"/>
            </a:xfrm>
          </p:grpSpPr>
          <p:sp>
            <p:nvSpPr>
              <p:cNvPr id="36" name="任意多边形 101">
                <a:extLst>
                  <a:ext uri="{FF2B5EF4-FFF2-40B4-BE49-F238E27FC236}">
                    <a16:creationId xmlns:a16="http://schemas.microsoft.com/office/drawing/2014/main" id="{3F1D3BB9-4395-C991-87D6-348F27180814}"/>
                  </a:ext>
                </a:extLst>
              </p:cNvPr>
              <p:cNvSpPr/>
              <p:nvPr/>
            </p:nvSpPr>
            <p:spPr>
              <a:xfrm>
                <a:off x="6096000" y="2039788"/>
                <a:ext cx="3246120" cy="705910"/>
              </a:xfrm>
              <a:custGeom>
                <a:avLst/>
                <a:gdLst>
                  <a:gd name="connsiteX0" fmla="*/ 368297 w 3246120"/>
                  <a:gd name="connsiteY0" fmla="*/ 88606 h 705910"/>
                  <a:gd name="connsiteX1" fmla="*/ 103948 w 3246120"/>
                  <a:gd name="connsiteY1" fmla="*/ 352955 h 705910"/>
                  <a:gd name="connsiteX2" fmla="*/ 368297 w 3246120"/>
                  <a:gd name="connsiteY2" fmla="*/ 617304 h 705910"/>
                  <a:gd name="connsiteX3" fmla="*/ 2887968 w 3246120"/>
                  <a:gd name="connsiteY3" fmla="*/ 617304 h 705910"/>
                  <a:gd name="connsiteX4" fmla="*/ 3152317 w 3246120"/>
                  <a:gd name="connsiteY4" fmla="*/ 352955 h 705910"/>
                  <a:gd name="connsiteX5" fmla="*/ 2887968 w 3246120"/>
                  <a:gd name="connsiteY5" fmla="*/ 88606 h 705910"/>
                  <a:gd name="connsiteX6" fmla="*/ 352955 w 3246120"/>
                  <a:gd name="connsiteY6" fmla="*/ 0 h 705910"/>
                  <a:gd name="connsiteX7" fmla="*/ 2893165 w 3246120"/>
                  <a:gd name="connsiteY7" fmla="*/ 0 h 705910"/>
                  <a:gd name="connsiteX8" fmla="*/ 3246120 w 3246120"/>
                  <a:gd name="connsiteY8" fmla="*/ 352955 h 705910"/>
                  <a:gd name="connsiteX9" fmla="*/ 2893165 w 3246120"/>
                  <a:gd name="connsiteY9" fmla="*/ 705910 h 705910"/>
                  <a:gd name="connsiteX10" fmla="*/ 352955 w 3246120"/>
                  <a:gd name="connsiteY10" fmla="*/ 705910 h 705910"/>
                  <a:gd name="connsiteX11" fmla="*/ 0 w 3246120"/>
                  <a:gd name="connsiteY11" fmla="*/ 352955 h 705910"/>
                  <a:gd name="connsiteX12" fmla="*/ 352955 w 3246120"/>
                  <a:gd name="connsiteY12" fmla="*/ 0 h 705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246120" h="705910">
                    <a:moveTo>
                      <a:pt x="368297" y="88606"/>
                    </a:moveTo>
                    <a:cubicBezTo>
                      <a:pt x="222301" y="88606"/>
                      <a:pt x="103948" y="206959"/>
                      <a:pt x="103948" y="352955"/>
                    </a:cubicBezTo>
                    <a:cubicBezTo>
                      <a:pt x="103948" y="498951"/>
                      <a:pt x="222301" y="617304"/>
                      <a:pt x="368297" y="617304"/>
                    </a:cubicBezTo>
                    <a:lnTo>
                      <a:pt x="2887968" y="617304"/>
                    </a:lnTo>
                    <a:cubicBezTo>
                      <a:pt x="3033964" y="617304"/>
                      <a:pt x="3152317" y="498951"/>
                      <a:pt x="3152317" y="352955"/>
                    </a:cubicBezTo>
                    <a:cubicBezTo>
                      <a:pt x="3152317" y="206959"/>
                      <a:pt x="3033964" y="88606"/>
                      <a:pt x="2887968" y="88606"/>
                    </a:cubicBezTo>
                    <a:close/>
                    <a:moveTo>
                      <a:pt x="352955" y="0"/>
                    </a:moveTo>
                    <a:lnTo>
                      <a:pt x="2893165" y="0"/>
                    </a:lnTo>
                    <a:cubicBezTo>
                      <a:pt x="3088097" y="0"/>
                      <a:pt x="3246120" y="158023"/>
                      <a:pt x="3246120" y="352955"/>
                    </a:cubicBezTo>
                    <a:cubicBezTo>
                      <a:pt x="3246120" y="547887"/>
                      <a:pt x="3088097" y="705910"/>
                      <a:pt x="2893165" y="705910"/>
                    </a:cubicBezTo>
                    <a:lnTo>
                      <a:pt x="352955" y="705910"/>
                    </a:lnTo>
                    <a:cubicBezTo>
                      <a:pt x="158023" y="705910"/>
                      <a:pt x="0" y="547887"/>
                      <a:pt x="0" y="352955"/>
                    </a:cubicBezTo>
                    <a:cubicBezTo>
                      <a:pt x="0" y="158023"/>
                      <a:pt x="158023" y="0"/>
                      <a:pt x="352955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016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圆角矩形 102">
                <a:extLst>
                  <a:ext uri="{FF2B5EF4-FFF2-40B4-BE49-F238E27FC236}">
                    <a16:creationId xmlns:a16="http://schemas.microsoft.com/office/drawing/2014/main" id="{239A7C8F-2A5E-A92C-D2E0-0932E6F43465}"/>
                  </a:ext>
                </a:extLst>
              </p:cNvPr>
              <p:cNvSpPr/>
              <p:nvPr/>
            </p:nvSpPr>
            <p:spPr>
              <a:xfrm>
                <a:off x="6194875" y="2128394"/>
                <a:ext cx="3048369" cy="528698"/>
              </a:xfrm>
              <a:prstGeom prst="roundRect">
                <a:avLst>
                  <a:gd name="adj" fmla="val 50000"/>
                </a:avLst>
              </a:prstGeom>
              <a:noFill/>
              <a:ln w="190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38" name="圆角矩形 103">
                <a:extLst>
                  <a:ext uri="{FF2B5EF4-FFF2-40B4-BE49-F238E27FC236}">
                    <a16:creationId xmlns:a16="http://schemas.microsoft.com/office/drawing/2014/main" id="{94606B78-F01E-FCA8-F21E-9DBCB61AB35F}"/>
                  </a:ext>
                </a:extLst>
              </p:cNvPr>
              <p:cNvSpPr/>
              <p:nvPr/>
            </p:nvSpPr>
            <p:spPr>
              <a:xfrm>
                <a:off x="6095999" y="2039788"/>
                <a:ext cx="3246120" cy="705910"/>
              </a:xfrm>
              <a:prstGeom prst="roundRect">
                <a:avLst>
                  <a:gd name="adj" fmla="val 50000"/>
                </a:avLst>
              </a:prstGeom>
              <a:noFill/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34" name="Freeform 17">
            <a:extLst>
              <a:ext uri="{FF2B5EF4-FFF2-40B4-BE49-F238E27FC236}">
                <a16:creationId xmlns:a16="http://schemas.microsoft.com/office/drawing/2014/main" id="{123B0CDF-2895-7351-2BAA-D48BC7FF4361}"/>
              </a:ext>
            </a:extLst>
          </p:cNvPr>
          <p:cNvSpPr>
            <a:spLocks noEditPoints="1"/>
          </p:cNvSpPr>
          <p:nvPr/>
        </p:nvSpPr>
        <p:spPr bwMode="auto">
          <a:xfrm>
            <a:off x="2507995" y="2448965"/>
            <a:ext cx="258927" cy="430314"/>
          </a:xfrm>
          <a:custGeom>
            <a:avLst/>
            <a:gdLst>
              <a:gd name="T0" fmla="*/ 46 w 92"/>
              <a:gd name="T1" fmla="*/ 70 h 153"/>
              <a:gd name="T2" fmla="*/ 88 w 92"/>
              <a:gd name="T3" fmla="*/ 111 h 153"/>
              <a:gd name="T4" fmla="*/ 46 w 92"/>
              <a:gd name="T5" fmla="*/ 153 h 153"/>
              <a:gd name="T6" fmla="*/ 4 w 92"/>
              <a:gd name="T7" fmla="*/ 111 h 153"/>
              <a:gd name="T8" fmla="*/ 46 w 92"/>
              <a:gd name="T9" fmla="*/ 70 h 153"/>
              <a:gd name="T10" fmla="*/ 46 w 92"/>
              <a:gd name="T11" fmla="*/ 70 h 153"/>
              <a:gd name="T12" fmla="*/ 46 w 92"/>
              <a:gd name="T13" fmla="*/ 79 h 153"/>
              <a:gd name="T14" fmla="*/ 78 w 92"/>
              <a:gd name="T15" fmla="*/ 111 h 153"/>
              <a:gd name="T16" fmla="*/ 46 w 92"/>
              <a:gd name="T17" fmla="*/ 143 h 153"/>
              <a:gd name="T18" fmla="*/ 14 w 92"/>
              <a:gd name="T19" fmla="*/ 111 h 153"/>
              <a:gd name="T20" fmla="*/ 46 w 92"/>
              <a:gd name="T21" fmla="*/ 79 h 153"/>
              <a:gd name="T22" fmla="*/ 46 w 92"/>
              <a:gd name="T23" fmla="*/ 79 h 153"/>
              <a:gd name="T24" fmla="*/ 46 w 92"/>
              <a:gd name="T25" fmla="*/ 81 h 153"/>
              <a:gd name="T26" fmla="*/ 53 w 92"/>
              <a:gd name="T27" fmla="*/ 102 h 153"/>
              <a:gd name="T28" fmla="*/ 75 w 92"/>
              <a:gd name="T29" fmla="*/ 102 h 153"/>
              <a:gd name="T30" fmla="*/ 57 w 92"/>
              <a:gd name="T31" fmla="*/ 115 h 153"/>
              <a:gd name="T32" fmla="*/ 64 w 92"/>
              <a:gd name="T33" fmla="*/ 136 h 153"/>
              <a:gd name="T34" fmla="*/ 46 w 92"/>
              <a:gd name="T35" fmla="*/ 123 h 153"/>
              <a:gd name="T36" fmla="*/ 28 w 92"/>
              <a:gd name="T37" fmla="*/ 136 h 153"/>
              <a:gd name="T38" fmla="*/ 35 w 92"/>
              <a:gd name="T39" fmla="*/ 115 h 153"/>
              <a:gd name="T40" fmla="*/ 17 w 92"/>
              <a:gd name="T41" fmla="*/ 102 h 153"/>
              <a:gd name="T42" fmla="*/ 39 w 92"/>
              <a:gd name="T43" fmla="*/ 102 h 153"/>
              <a:gd name="T44" fmla="*/ 46 w 92"/>
              <a:gd name="T45" fmla="*/ 81 h 153"/>
              <a:gd name="T46" fmla="*/ 0 w 92"/>
              <a:gd name="T47" fmla="*/ 0 h 153"/>
              <a:gd name="T48" fmla="*/ 15 w 92"/>
              <a:gd name="T49" fmla="*/ 0 h 153"/>
              <a:gd name="T50" fmla="*/ 15 w 92"/>
              <a:gd name="T51" fmla="*/ 45 h 153"/>
              <a:gd name="T52" fmla="*/ 0 w 92"/>
              <a:gd name="T53" fmla="*/ 34 h 153"/>
              <a:gd name="T54" fmla="*/ 0 w 92"/>
              <a:gd name="T55" fmla="*/ 0 h 153"/>
              <a:gd name="T56" fmla="*/ 25 w 92"/>
              <a:gd name="T57" fmla="*/ 0 h 153"/>
              <a:gd name="T58" fmla="*/ 67 w 92"/>
              <a:gd name="T59" fmla="*/ 0 h 153"/>
              <a:gd name="T60" fmla="*/ 67 w 92"/>
              <a:gd name="T61" fmla="*/ 53 h 153"/>
              <a:gd name="T62" fmla="*/ 46 w 92"/>
              <a:gd name="T63" fmla="*/ 70 h 153"/>
              <a:gd name="T64" fmla="*/ 25 w 92"/>
              <a:gd name="T65" fmla="*/ 53 h 153"/>
              <a:gd name="T66" fmla="*/ 25 w 92"/>
              <a:gd name="T67" fmla="*/ 0 h 153"/>
              <a:gd name="T68" fmla="*/ 77 w 92"/>
              <a:gd name="T69" fmla="*/ 0 h 153"/>
              <a:gd name="T70" fmla="*/ 92 w 92"/>
              <a:gd name="T71" fmla="*/ 0 h 153"/>
              <a:gd name="T72" fmla="*/ 92 w 92"/>
              <a:gd name="T73" fmla="*/ 34 h 153"/>
              <a:gd name="T74" fmla="*/ 77 w 92"/>
              <a:gd name="T75" fmla="*/ 45 h 153"/>
              <a:gd name="T76" fmla="*/ 77 w 92"/>
              <a:gd name="T77" fmla="*/ 0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2" h="153">
                <a:moveTo>
                  <a:pt x="46" y="70"/>
                </a:moveTo>
                <a:cubicBezTo>
                  <a:pt x="69" y="70"/>
                  <a:pt x="88" y="88"/>
                  <a:pt x="88" y="111"/>
                </a:cubicBezTo>
                <a:cubicBezTo>
                  <a:pt x="88" y="134"/>
                  <a:pt x="69" y="153"/>
                  <a:pt x="46" y="153"/>
                </a:cubicBezTo>
                <a:cubicBezTo>
                  <a:pt x="23" y="153"/>
                  <a:pt x="4" y="134"/>
                  <a:pt x="4" y="111"/>
                </a:cubicBezTo>
                <a:cubicBezTo>
                  <a:pt x="4" y="88"/>
                  <a:pt x="23" y="70"/>
                  <a:pt x="46" y="70"/>
                </a:cubicBezTo>
                <a:cubicBezTo>
                  <a:pt x="46" y="70"/>
                  <a:pt x="46" y="70"/>
                  <a:pt x="46" y="70"/>
                </a:cubicBezTo>
                <a:close/>
                <a:moveTo>
                  <a:pt x="46" y="79"/>
                </a:moveTo>
                <a:cubicBezTo>
                  <a:pt x="64" y="79"/>
                  <a:pt x="78" y="94"/>
                  <a:pt x="78" y="111"/>
                </a:cubicBezTo>
                <a:cubicBezTo>
                  <a:pt x="78" y="129"/>
                  <a:pt x="64" y="143"/>
                  <a:pt x="46" y="143"/>
                </a:cubicBezTo>
                <a:cubicBezTo>
                  <a:pt x="29" y="143"/>
                  <a:pt x="14" y="129"/>
                  <a:pt x="14" y="111"/>
                </a:cubicBezTo>
                <a:cubicBezTo>
                  <a:pt x="14" y="94"/>
                  <a:pt x="29" y="79"/>
                  <a:pt x="46" y="79"/>
                </a:cubicBezTo>
                <a:cubicBezTo>
                  <a:pt x="46" y="79"/>
                  <a:pt x="46" y="79"/>
                  <a:pt x="46" y="79"/>
                </a:cubicBezTo>
                <a:close/>
                <a:moveTo>
                  <a:pt x="46" y="81"/>
                </a:moveTo>
                <a:cubicBezTo>
                  <a:pt x="53" y="102"/>
                  <a:pt x="53" y="102"/>
                  <a:pt x="53" y="102"/>
                </a:cubicBezTo>
                <a:cubicBezTo>
                  <a:pt x="75" y="102"/>
                  <a:pt x="75" y="102"/>
                  <a:pt x="75" y="102"/>
                </a:cubicBezTo>
                <a:cubicBezTo>
                  <a:pt x="57" y="115"/>
                  <a:pt x="57" y="115"/>
                  <a:pt x="57" y="115"/>
                </a:cubicBezTo>
                <a:cubicBezTo>
                  <a:pt x="64" y="136"/>
                  <a:pt x="64" y="136"/>
                  <a:pt x="64" y="136"/>
                </a:cubicBezTo>
                <a:cubicBezTo>
                  <a:pt x="46" y="123"/>
                  <a:pt x="46" y="123"/>
                  <a:pt x="46" y="123"/>
                </a:cubicBezTo>
                <a:cubicBezTo>
                  <a:pt x="28" y="136"/>
                  <a:pt x="28" y="136"/>
                  <a:pt x="28" y="136"/>
                </a:cubicBezTo>
                <a:cubicBezTo>
                  <a:pt x="35" y="115"/>
                  <a:pt x="35" y="115"/>
                  <a:pt x="35" y="115"/>
                </a:cubicBezTo>
                <a:cubicBezTo>
                  <a:pt x="17" y="102"/>
                  <a:pt x="17" y="102"/>
                  <a:pt x="17" y="102"/>
                </a:cubicBezTo>
                <a:cubicBezTo>
                  <a:pt x="39" y="102"/>
                  <a:pt x="39" y="102"/>
                  <a:pt x="39" y="102"/>
                </a:cubicBezTo>
                <a:cubicBezTo>
                  <a:pt x="46" y="81"/>
                  <a:pt x="46" y="81"/>
                  <a:pt x="46" y="81"/>
                </a:cubicBezTo>
                <a:close/>
                <a:moveTo>
                  <a:pt x="0" y="0"/>
                </a:moveTo>
                <a:cubicBezTo>
                  <a:pt x="15" y="0"/>
                  <a:pt x="15" y="0"/>
                  <a:pt x="15" y="0"/>
                </a:cubicBezTo>
                <a:cubicBezTo>
                  <a:pt x="15" y="45"/>
                  <a:pt x="15" y="45"/>
                  <a:pt x="15" y="45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0"/>
                  <a:pt x="0" y="0"/>
                  <a:pt x="0" y="0"/>
                </a:cubicBezTo>
                <a:close/>
                <a:moveTo>
                  <a:pt x="25" y="0"/>
                </a:moveTo>
                <a:cubicBezTo>
                  <a:pt x="67" y="0"/>
                  <a:pt x="67" y="0"/>
                  <a:pt x="67" y="0"/>
                </a:cubicBezTo>
                <a:cubicBezTo>
                  <a:pt x="67" y="53"/>
                  <a:pt x="67" y="53"/>
                  <a:pt x="67" y="53"/>
                </a:cubicBezTo>
                <a:cubicBezTo>
                  <a:pt x="46" y="70"/>
                  <a:pt x="46" y="70"/>
                  <a:pt x="46" y="70"/>
                </a:cubicBezTo>
                <a:cubicBezTo>
                  <a:pt x="25" y="53"/>
                  <a:pt x="25" y="53"/>
                  <a:pt x="25" y="53"/>
                </a:cubicBezTo>
                <a:cubicBezTo>
                  <a:pt x="25" y="0"/>
                  <a:pt x="25" y="0"/>
                  <a:pt x="25" y="0"/>
                </a:cubicBezTo>
                <a:close/>
                <a:moveTo>
                  <a:pt x="77" y="0"/>
                </a:moveTo>
                <a:cubicBezTo>
                  <a:pt x="92" y="0"/>
                  <a:pt x="92" y="0"/>
                  <a:pt x="92" y="0"/>
                </a:cubicBezTo>
                <a:cubicBezTo>
                  <a:pt x="92" y="34"/>
                  <a:pt x="92" y="34"/>
                  <a:pt x="92" y="34"/>
                </a:cubicBezTo>
                <a:cubicBezTo>
                  <a:pt x="77" y="45"/>
                  <a:pt x="77" y="45"/>
                  <a:pt x="77" y="45"/>
                </a:cubicBezTo>
                <a:cubicBezTo>
                  <a:pt x="77" y="0"/>
                  <a:pt x="77" y="0"/>
                  <a:pt x="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5" name="Freeform 17">
            <a:extLst>
              <a:ext uri="{FF2B5EF4-FFF2-40B4-BE49-F238E27FC236}">
                <a16:creationId xmlns:a16="http://schemas.microsoft.com/office/drawing/2014/main" id="{0173DECF-AB86-46D7-DBF4-A900267DABB8}"/>
              </a:ext>
            </a:extLst>
          </p:cNvPr>
          <p:cNvSpPr>
            <a:spLocks noEditPoints="1"/>
          </p:cNvSpPr>
          <p:nvPr/>
        </p:nvSpPr>
        <p:spPr bwMode="auto">
          <a:xfrm>
            <a:off x="6847700" y="2457664"/>
            <a:ext cx="221030" cy="309253"/>
          </a:xfrm>
          <a:custGeom>
            <a:avLst/>
            <a:gdLst>
              <a:gd name="T0" fmla="*/ 46 w 92"/>
              <a:gd name="T1" fmla="*/ 70 h 153"/>
              <a:gd name="T2" fmla="*/ 88 w 92"/>
              <a:gd name="T3" fmla="*/ 111 h 153"/>
              <a:gd name="T4" fmla="*/ 46 w 92"/>
              <a:gd name="T5" fmla="*/ 153 h 153"/>
              <a:gd name="T6" fmla="*/ 4 w 92"/>
              <a:gd name="T7" fmla="*/ 111 h 153"/>
              <a:gd name="T8" fmla="*/ 46 w 92"/>
              <a:gd name="T9" fmla="*/ 70 h 153"/>
              <a:gd name="T10" fmla="*/ 46 w 92"/>
              <a:gd name="T11" fmla="*/ 70 h 153"/>
              <a:gd name="T12" fmla="*/ 46 w 92"/>
              <a:gd name="T13" fmla="*/ 79 h 153"/>
              <a:gd name="T14" fmla="*/ 78 w 92"/>
              <a:gd name="T15" fmla="*/ 111 h 153"/>
              <a:gd name="T16" fmla="*/ 46 w 92"/>
              <a:gd name="T17" fmla="*/ 143 h 153"/>
              <a:gd name="T18" fmla="*/ 14 w 92"/>
              <a:gd name="T19" fmla="*/ 111 h 153"/>
              <a:gd name="T20" fmla="*/ 46 w 92"/>
              <a:gd name="T21" fmla="*/ 79 h 153"/>
              <a:gd name="T22" fmla="*/ 46 w 92"/>
              <a:gd name="T23" fmla="*/ 79 h 153"/>
              <a:gd name="T24" fmla="*/ 46 w 92"/>
              <a:gd name="T25" fmla="*/ 81 h 153"/>
              <a:gd name="T26" fmla="*/ 53 w 92"/>
              <a:gd name="T27" fmla="*/ 102 h 153"/>
              <a:gd name="T28" fmla="*/ 75 w 92"/>
              <a:gd name="T29" fmla="*/ 102 h 153"/>
              <a:gd name="T30" fmla="*/ 57 w 92"/>
              <a:gd name="T31" fmla="*/ 115 h 153"/>
              <a:gd name="T32" fmla="*/ 64 w 92"/>
              <a:gd name="T33" fmla="*/ 136 h 153"/>
              <a:gd name="T34" fmla="*/ 46 w 92"/>
              <a:gd name="T35" fmla="*/ 123 h 153"/>
              <a:gd name="T36" fmla="*/ 28 w 92"/>
              <a:gd name="T37" fmla="*/ 136 h 153"/>
              <a:gd name="T38" fmla="*/ 35 w 92"/>
              <a:gd name="T39" fmla="*/ 115 h 153"/>
              <a:gd name="T40" fmla="*/ 17 w 92"/>
              <a:gd name="T41" fmla="*/ 102 h 153"/>
              <a:gd name="T42" fmla="*/ 39 w 92"/>
              <a:gd name="T43" fmla="*/ 102 h 153"/>
              <a:gd name="T44" fmla="*/ 46 w 92"/>
              <a:gd name="T45" fmla="*/ 81 h 153"/>
              <a:gd name="T46" fmla="*/ 0 w 92"/>
              <a:gd name="T47" fmla="*/ 0 h 153"/>
              <a:gd name="T48" fmla="*/ 15 w 92"/>
              <a:gd name="T49" fmla="*/ 0 h 153"/>
              <a:gd name="T50" fmla="*/ 15 w 92"/>
              <a:gd name="T51" fmla="*/ 45 h 153"/>
              <a:gd name="T52" fmla="*/ 0 w 92"/>
              <a:gd name="T53" fmla="*/ 34 h 153"/>
              <a:gd name="T54" fmla="*/ 0 w 92"/>
              <a:gd name="T55" fmla="*/ 0 h 153"/>
              <a:gd name="T56" fmla="*/ 25 w 92"/>
              <a:gd name="T57" fmla="*/ 0 h 153"/>
              <a:gd name="T58" fmla="*/ 67 w 92"/>
              <a:gd name="T59" fmla="*/ 0 h 153"/>
              <a:gd name="T60" fmla="*/ 67 w 92"/>
              <a:gd name="T61" fmla="*/ 53 h 153"/>
              <a:gd name="T62" fmla="*/ 46 w 92"/>
              <a:gd name="T63" fmla="*/ 70 h 153"/>
              <a:gd name="T64" fmla="*/ 25 w 92"/>
              <a:gd name="T65" fmla="*/ 53 h 153"/>
              <a:gd name="T66" fmla="*/ 25 w 92"/>
              <a:gd name="T67" fmla="*/ 0 h 153"/>
              <a:gd name="T68" fmla="*/ 77 w 92"/>
              <a:gd name="T69" fmla="*/ 0 h 153"/>
              <a:gd name="T70" fmla="*/ 92 w 92"/>
              <a:gd name="T71" fmla="*/ 0 h 153"/>
              <a:gd name="T72" fmla="*/ 92 w 92"/>
              <a:gd name="T73" fmla="*/ 34 h 153"/>
              <a:gd name="T74" fmla="*/ 77 w 92"/>
              <a:gd name="T75" fmla="*/ 45 h 153"/>
              <a:gd name="T76" fmla="*/ 77 w 92"/>
              <a:gd name="T77" fmla="*/ 0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2" h="153">
                <a:moveTo>
                  <a:pt x="46" y="70"/>
                </a:moveTo>
                <a:cubicBezTo>
                  <a:pt x="69" y="70"/>
                  <a:pt x="88" y="88"/>
                  <a:pt x="88" y="111"/>
                </a:cubicBezTo>
                <a:cubicBezTo>
                  <a:pt x="88" y="134"/>
                  <a:pt x="69" y="153"/>
                  <a:pt x="46" y="153"/>
                </a:cubicBezTo>
                <a:cubicBezTo>
                  <a:pt x="23" y="153"/>
                  <a:pt x="4" y="134"/>
                  <a:pt x="4" y="111"/>
                </a:cubicBezTo>
                <a:cubicBezTo>
                  <a:pt x="4" y="88"/>
                  <a:pt x="23" y="70"/>
                  <a:pt x="46" y="70"/>
                </a:cubicBezTo>
                <a:cubicBezTo>
                  <a:pt x="46" y="70"/>
                  <a:pt x="46" y="70"/>
                  <a:pt x="46" y="70"/>
                </a:cubicBezTo>
                <a:close/>
                <a:moveTo>
                  <a:pt x="46" y="79"/>
                </a:moveTo>
                <a:cubicBezTo>
                  <a:pt x="64" y="79"/>
                  <a:pt x="78" y="94"/>
                  <a:pt x="78" y="111"/>
                </a:cubicBezTo>
                <a:cubicBezTo>
                  <a:pt x="78" y="129"/>
                  <a:pt x="64" y="143"/>
                  <a:pt x="46" y="143"/>
                </a:cubicBezTo>
                <a:cubicBezTo>
                  <a:pt x="29" y="143"/>
                  <a:pt x="14" y="129"/>
                  <a:pt x="14" y="111"/>
                </a:cubicBezTo>
                <a:cubicBezTo>
                  <a:pt x="14" y="94"/>
                  <a:pt x="29" y="79"/>
                  <a:pt x="46" y="79"/>
                </a:cubicBezTo>
                <a:cubicBezTo>
                  <a:pt x="46" y="79"/>
                  <a:pt x="46" y="79"/>
                  <a:pt x="46" y="79"/>
                </a:cubicBezTo>
                <a:close/>
                <a:moveTo>
                  <a:pt x="46" y="81"/>
                </a:moveTo>
                <a:cubicBezTo>
                  <a:pt x="53" y="102"/>
                  <a:pt x="53" y="102"/>
                  <a:pt x="53" y="102"/>
                </a:cubicBezTo>
                <a:cubicBezTo>
                  <a:pt x="75" y="102"/>
                  <a:pt x="75" y="102"/>
                  <a:pt x="75" y="102"/>
                </a:cubicBezTo>
                <a:cubicBezTo>
                  <a:pt x="57" y="115"/>
                  <a:pt x="57" y="115"/>
                  <a:pt x="57" y="115"/>
                </a:cubicBezTo>
                <a:cubicBezTo>
                  <a:pt x="64" y="136"/>
                  <a:pt x="64" y="136"/>
                  <a:pt x="64" y="136"/>
                </a:cubicBezTo>
                <a:cubicBezTo>
                  <a:pt x="46" y="123"/>
                  <a:pt x="46" y="123"/>
                  <a:pt x="46" y="123"/>
                </a:cubicBezTo>
                <a:cubicBezTo>
                  <a:pt x="28" y="136"/>
                  <a:pt x="28" y="136"/>
                  <a:pt x="28" y="136"/>
                </a:cubicBezTo>
                <a:cubicBezTo>
                  <a:pt x="35" y="115"/>
                  <a:pt x="35" y="115"/>
                  <a:pt x="35" y="115"/>
                </a:cubicBezTo>
                <a:cubicBezTo>
                  <a:pt x="17" y="102"/>
                  <a:pt x="17" y="102"/>
                  <a:pt x="17" y="102"/>
                </a:cubicBezTo>
                <a:cubicBezTo>
                  <a:pt x="39" y="102"/>
                  <a:pt x="39" y="102"/>
                  <a:pt x="39" y="102"/>
                </a:cubicBezTo>
                <a:cubicBezTo>
                  <a:pt x="46" y="81"/>
                  <a:pt x="46" y="81"/>
                  <a:pt x="46" y="81"/>
                </a:cubicBezTo>
                <a:close/>
                <a:moveTo>
                  <a:pt x="0" y="0"/>
                </a:moveTo>
                <a:cubicBezTo>
                  <a:pt x="15" y="0"/>
                  <a:pt x="15" y="0"/>
                  <a:pt x="15" y="0"/>
                </a:cubicBezTo>
                <a:cubicBezTo>
                  <a:pt x="15" y="45"/>
                  <a:pt x="15" y="45"/>
                  <a:pt x="15" y="45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0"/>
                  <a:pt x="0" y="0"/>
                  <a:pt x="0" y="0"/>
                </a:cubicBezTo>
                <a:close/>
                <a:moveTo>
                  <a:pt x="25" y="0"/>
                </a:moveTo>
                <a:cubicBezTo>
                  <a:pt x="67" y="0"/>
                  <a:pt x="67" y="0"/>
                  <a:pt x="67" y="0"/>
                </a:cubicBezTo>
                <a:cubicBezTo>
                  <a:pt x="67" y="53"/>
                  <a:pt x="67" y="53"/>
                  <a:pt x="67" y="53"/>
                </a:cubicBezTo>
                <a:cubicBezTo>
                  <a:pt x="46" y="70"/>
                  <a:pt x="46" y="70"/>
                  <a:pt x="46" y="70"/>
                </a:cubicBezTo>
                <a:cubicBezTo>
                  <a:pt x="25" y="53"/>
                  <a:pt x="25" y="53"/>
                  <a:pt x="25" y="53"/>
                </a:cubicBezTo>
                <a:cubicBezTo>
                  <a:pt x="25" y="0"/>
                  <a:pt x="25" y="0"/>
                  <a:pt x="25" y="0"/>
                </a:cubicBezTo>
                <a:close/>
                <a:moveTo>
                  <a:pt x="77" y="0"/>
                </a:moveTo>
                <a:cubicBezTo>
                  <a:pt x="92" y="0"/>
                  <a:pt x="92" y="0"/>
                  <a:pt x="92" y="0"/>
                </a:cubicBezTo>
                <a:cubicBezTo>
                  <a:pt x="92" y="34"/>
                  <a:pt x="92" y="34"/>
                  <a:pt x="92" y="34"/>
                </a:cubicBezTo>
                <a:cubicBezTo>
                  <a:pt x="77" y="45"/>
                  <a:pt x="77" y="45"/>
                  <a:pt x="77" y="45"/>
                </a:cubicBezTo>
                <a:cubicBezTo>
                  <a:pt x="77" y="0"/>
                  <a:pt x="77" y="0"/>
                  <a:pt x="7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6" name="Freeform 14">
            <a:extLst>
              <a:ext uri="{FF2B5EF4-FFF2-40B4-BE49-F238E27FC236}">
                <a16:creationId xmlns:a16="http://schemas.microsoft.com/office/drawing/2014/main" id="{DDF967DE-2ADA-58E0-D8CD-B152358922BE}"/>
              </a:ext>
            </a:extLst>
          </p:cNvPr>
          <p:cNvSpPr>
            <a:spLocks noEditPoints="1"/>
          </p:cNvSpPr>
          <p:nvPr/>
        </p:nvSpPr>
        <p:spPr bwMode="auto">
          <a:xfrm>
            <a:off x="2467218" y="3257244"/>
            <a:ext cx="368423" cy="425161"/>
          </a:xfrm>
          <a:custGeom>
            <a:avLst/>
            <a:gdLst>
              <a:gd name="T0" fmla="*/ 83 w 131"/>
              <a:gd name="T1" fmla="*/ 130 h 151"/>
              <a:gd name="T2" fmla="*/ 86 w 131"/>
              <a:gd name="T3" fmla="*/ 136 h 151"/>
              <a:gd name="T4" fmla="*/ 48 w 131"/>
              <a:gd name="T5" fmla="*/ 138 h 151"/>
              <a:gd name="T6" fmla="*/ 45 w 131"/>
              <a:gd name="T7" fmla="*/ 132 h 151"/>
              <a:gd name="T8" fmla="*/ 48 w 131"/>
              <a:gd name="T9" fmla="*/ 130 h 151"/>
              <a:gd name="T10" fmla="*/ 78 w 131"/>
              <a:gd name="T11" fmla="*/ 147 h 151"/>
              <a:gd name="T12" fmla="*/ 57 w 131"/>
              <a:gd name="T13" fmla="*/ 151 h 151"/>
              <a:gd name="T14" fmla="*/ 52 w 131"/>
              <a:gd name="T15" fmla="*/ 143 h 151"/>
              <a:gd name="T16" fmla="*/ 65 w 131"/>
              <a:gd name="T17" fmla="*/ 34 h 151"/>
              <a:gd name="T18" fmla="*/ 82 w 131"/>
              <a:gd name="T19" fmla="*/ 125 h 151"/>
              <a:gd name="T20" fmla="*/ 31 w 131"/>
              <a:gd name="T21" fmla="*/ 68 h 151"/>
              <a:gd name="T22" fmla="*/ 65 w 131"/>
              <a:gd name="T23" fmla="*/ 34 h 151"/>
              <a:gd name="T24" fmla="*/ 72 w 131"/>
              <a:gd name="T25" fmla="*/ 41 h 151"/>
              <a:gd name="T26" fmla="*/ 79 w 131"/>
              <a:gd name="T27" fmla="*/ 45 h 151"/>
              <a:gd name="T28" fmla="*/ 71 w 131"/>
              <a:gd name="T29" fmla="*/ 43 h 151"/>
              <a:gd name="T30" fmla="*/ 50 w 131"/>
              <a:gd name="T31" fmla="*/ 53 h 151"/>
              <a:gd name="T32" fmla="*/ 42 w 131"/>
              <a:gd name="T33" fmla="*/ 68 h 151"/>
              <a:gd name="T34" fmla="*/ 40 w 131"/>
              <a:gd name="T35" fmla="*/ 81 h 151"/>
              <a:gd name="T36" fmla="*/ 38 w 131"/>
              <a:gd name="T37" fmla="*/ 74 h 151"/>
              <a:gd name="T38" fmla="*/ 38 w 131"/>
              <a:gd name="T39" fmla="*/ 60 h 151"/>
              <a:gd name="T40" fmla="*/ 47 w 131"/>
              <a:gd name="T41" fmla="*/ 47 h 151"/>
              <a:gd name="T42" fmla="*/ 65 w 131"/>
              <a:gd name="T43" fmla="*/ 40 h 151"/>
              <a:gd name="T44" fmla="*/ 70 w 131"/>
              <a:gd name="T45" fmla="*/ 40 h 151"/>
              <a:gd name="T46" fmla="*/ 70 w 131"/>
              <a:gd name="T47" fmla="*/ 0 h 151"/>
              <a:gd name="T48" fmla="*/ 66 w 131"/>
              <a:gd name="T49" fmla="*/ 23 h 151"/>
              <a:gd name="T50" fmla="*/ 62 w 131"/>
              <a:gd name="T51" fmla="*/ 0 h 151"/>
              <a:gd name="T52" fmla="*/ 115 w 131"/>
              <a:gd name="T53" fmla="*/ 22 h 151"/>
              <a:gd name="T54" fmla="*/ 93 w 131"/>
              <a:gd name="T55" fmla="*/ 32 h 151"/>
              <a:gd name="T56" fmla="*/ 34 w 131"/>
              <a:gd name="T57" fmla="*/ 102 h 151"/>
              <a:gd name="T58" fmla="*/ 17 w 131"/>
              <a:gd name="T59" fmla="*/ 108 h 151"/>
              <a:gd name="T60" fmla="*/ 34 w 131"/>
              <a:gd name="T61" fmla="*/ 102 h 151"/>
              <a:gd name="T62" fmla="*/ 22 w 131"/>
              <a:gd name="T63" fmla="*/ 16 h 151"/>
              <a:gd name="T64" fmla="*/ 32 w 131"/>
              <a:gd name="T65" fmla="*/ 37 h 151"/>
              <a:gd name="T66" fmla="*/ 22 w 131"/>
              <a:gd name="T67" fmla="*/ 16 h 151"/>
              <a:gd name="T68" fmla="*/ 109 w 131"/>
              <a:gd name="T69" fmla="*/ 114 h 151"/>
              <a:gd name="T70" fmla="*/ 102 w 131"/>
              <a:gd name="T71" fmla="*/ 96 h 151"/>
              <a:gd name="T72" fmla="*/ 97 w 131"/>
              <a:gd name="T73" fmla="*/ 102 h 151"/>
              <a:gd name="T74" fmla="*/ 131 w 131"/>
              <a:gd name="T75" fmla="*/ 69 h 151"/>
              <a:gd name="T76" fmla="*/ 112 w 131"/>
              <a:gd name="T77" fmla="*/ 68 h 151"/>
              <a:gd name="T78" fmla="*/ 131 w 131"/>
              <a:gd name="T79" fmla="*/ 61 h 151"/>
              <a:gd name="T80" fmla="*/ 0 w 131"/>
              <a:gd name="T81" fmla="*/ 69 h 151"/>
              <a:gd name="T82" fmla="*/ 20 w 131"/>
              <a:gd name="T83" fmla="*/ 61 h 151"/>
              <a:gd name="T84" fmla="*/ 20 w 131"/>
              <a:gd name="T85" fmla="*/ 69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1" h="151">
                <a:moveTo>
                  <a:pt x="48" y="130"/>
                </a:moveTo>
                <a:cubicBezTo>
                  <a:pt x="83" y="130"/>
                  <a:pt x="83" y="130"/>
                  <a:pt x="83" y="130"/>
                </a:cubicBezTo>
                <a:cubicBezTo>
                  <a:pt x="84" y="130"/>
                  <a:pt x="86" y="131"/>
                  <a:pt x="86" y="132"/>
                </a:cubicBezTo>
                <a:cubicBezTo>
                  <a:pt x="86" y="136"/>
                  <a:pt x="86" y="136"/>
                  <a:pt x="86" y="136"/>
                </a:cubicBezTo>
                <a:cubicBezTo>
                  <a:pt x="86" y="137"/>
                  <a:pt x="84" y="138"/>
                  <a:pt x="83" y="138"/>
                </a:cubicBezTo>
                <a:cubicBezTo>
                  <a:pt x="48" y="138"/>
                  <a:pt x="48" y="138"/>
                  <a:pt x="48" y="138"/>
                </a:cubicBezTo>
                <a:cubicBezTo>
                  <a:pt x="46" y="138"/>
                  <a:pt x="45" y="137"/>
                  <a:pt x="45" y="136"/>
                </a:cubicBezTo>
                <a:cubicBezTo>
                  <a:pt x="45" y="132"/>
                  <a:pt x="45" y="132"/>
                  <a:pt x="45" y="132"/>
                </a:cubicBezTo>
                <a:cubicBezTo>
                  <a:pt x="45" y="131"/>
                  <a:pt x="46" y="130"/>
                  <a:pt x="48" y="130"/>
                </a:cubicBezTo>
                <a:cubicBezTo>
                  <a:pt x="48" y="130"/>
                  <a:pt x="48" y="130"/>
                  <a:pt x="48" y="130"/>
                </a:cubicBezTo>
                <a:close/>
                <a:moveTo>
                  <a:pt x="78" y="143"/>
                </a:moveTo>
                <a:cubicBezTo>
                  <a:pt x="78" y="147"/>
                  <a:pt x="78" y="147"/>
                  <a:pt x="78" y="147"/>
                </a:cubicBezTo>
                <a:cubicBezTo>
                  <a:pt x="78" y="149"/>
                  <a:pt x="76" y="151"/>
                  <a:pt x="74" y="151"/>
                </a:cubicBezTo>
                <a:cubicBezTo>
                  <a:pt x="57" y="151"/>
                  <a:pt x="57" y="151"/>
                  <a:pt x="57" y="151"/>
                </a:cubicBezTo>
                <a:cubicBezTo>
                  <a:pt x="54" y="151"/>
                  <a:pt x="52" y="149"/>
                  <a:pt x="52" y="147"/>
                </a:cubicBezTo>
                <a:cubicBezTo>
                  <a:pt x="52" y="143"/>
                  <a:pt x="52" y="143"/>
                  <a:pt x="52" y="143"/>
                </a:cubicBezTo>
                <a:cubicBezTo>
                  <a:pt x="78" y="143"/>
                  <a:pt x="78" y="143"/>
                  <a:pt x="78" y="143"/>
                </a:cubicBezTo>
                <a:close/>
                <a:moveTo>
                  <a:pt x="65" y="34"/>
                </a:moveTo>
                <a:cubicBezTo>
                  <a:pt x="84" y="34"/>
                  <a:pt x="99" y="49"/>
                  <a:pt x="99" y="68"/>
                </a:cubicBezTo>
                <a:cubicBezTo>
                  <a:pt x="99" y="89"/>
                  <a:pt x="82" y="94"/>
                  <a:pt x="82" y="125"/>
                </a:cubicBezTo>
                <a:cubicBezTo>
                  <a:pt x="49" y="125"/>
                  <a:pt x="49" y="125"/>
                  <a:pt x="49" y="125"/>
                </a:cubicBezTo>
                <a:cubicBezTo>
                  <a:pt x="49" y="94"/>
                  <a:pt x="31" y="89"/>
                  <a:pt x="31" y="68"/>
                </a:cubicBezTo>
                <a:cubicBezTo>
                  <a:pt x="31" y="49"/>
                  <a:pt x="47" y="34"/>
                  <a:pt x="65" y="34"/>
                </a:cubicBezTo>
                <a:cubicBezTo>
                  <a:pt x="65" y="34"/>
                  <a:pt x="65" y="34"/>
                  <a:pt x="65" y="34"/>
                </a:cubicBezTo>
                <a:close/>
                <a:moveTo>
                  <a:pt x="70" y="40"/>
                </a:moveTo>
                <a:cubicBezTo>
                  <a:pt x="72" y="41"/>
                  <a:pt x="72" y="41"/>
                  <a:pt x="72" y="41"/>
                </a:cubicBezTo>
                <a:cubicBezTo>
                  <a:pt x="76" y="42"/>
                  <a:pt x="80" y="44"/>
                  <a:pt x="83" y="46"/>
                </a:cubicBezTo>
                <a:cubicBezTo>
                  <a:pt x="82" y="46"/>
                  <a:pt x="80" y="45"/>
                  <a:pt x="79" y="45"/>
                </a:cubicBezTo>
                <a:cubicBezTo>
                  <a:pt x="76" y="44"/>
                  <a:pt x="76" y="44"/>
                  <a:pt x="76" y="44"/>
                </a:cubicBezTo>
                <a:cubicBezTo>
                  <a:pt x="74" y="44"/>
                  <a:pt x="73" y="44"/>
                  <a:pt x="71" y="43"/>
                </a:cubicBezTo>
                <a:cubicBezTo>
                  <a:pt x="69" y="44"/>
                  <a:pt x="66" y="44"/>
                  <a:pt x="64" y="45"/>
                </a:cubicBezTo>
                <a:cubicBezTo>
                  <a:pt x="59" y="46"/>
                  <a:pt x="54" y="49"/>
                  <a:pt x="50" y="53"/>
                </a:cubicBezTo>
                <a:cubicBezTo>
                  <a:pt x="49" y="55"/>
                  <a:pt x="49" y="55"/>
                  <a:pt x="49" y="55"/>
                </a:cubicBezTo>
                <a:cubicBezTo>
                  <a:pt x="45" y="59"/>
                  <a:pt x="43" y="63"/>
                  <a:pt x="42" y="68"/>
                </a:cubicBezTo>
                <a:cubicBezTo>
                  <a:pt x="41" y="72"/>
                  <a:pt x="41" y="72"/>
                  <a:pt x="41" y="72"/>
                </a:cubicBezTo>
                <a:cubicBezTo>
                  <a:pt x="40" y="75"/>
                  <a:pt x="40" y="78"/>
                  <a:pt x="40" y="81"/>
                </a:cubicBezTo>
                <a:cubicBezTo>
                  <a:pt x="40" y="80"/>
                  <a:pt x="39" y="78"/>
                  <a:pt x="38" y="77"/>
                </a:cubicBezTo>
                <a:cubicBezTo>
                  <a:pt x="38" y="74"/>
                  <a:pt x="38" y="74"/>
                  <a:pt x="38" y="74"/>
                </a:cubicBezTo>
                <a:cubicBezTo>
                  <a:pt x="37" y="70"/>
                  <a:pt x="37" y="66"/>
                  <a:pt x="38" y="62"/>
                </a:cubicBezTo>
                <a:cubicBezTo>
                  <a:pt x="38" y="60"/>
                  <a:pt x="38" y="60"/>
                  <a:pt x="38" y="60"/>
                </a:cubicBezTo>
                <a:cubicBezTo>
                  <a:pt x="40" y="56"/>
                  <a:pt x="42" y="53"/>
                  <a:pt x="45" y="49"/>
                </a:cubicBezTo>
                <a:cubicBezTo>
                  <a:pt x="47" y="47"/>
                  <a:pt x="47" y="47"/>
                  <a:pt x="47" y="47"/>
                </a:cubicBezTo>
                <a:cubicBezTo>
                  <a:pt x="50" y="44"/>
                  <a:pt x="54" y="42"/>
                  <a:pt x="58" y="41"/>
                </a:cubicBezTo>
                <a:cubicBezTo>
                  <a:pt x="61" y="40"/>
                  <a:pt x="63" y="40"/>
                  <a:pt x="65" y="40"/>
                </a:cubicBezTo>
                <a:cubicBezTo>
                  <a:pt x="67" y="40"/>
                  <a:pt x="68" y="40"/>
                  <a:pt x="70" y="40"/>
                </a:cubicBezTo>
                <a:cubicBezTo>
                  <a:pt x="70" y="40"/>
                  <a:pt x="70" y="40"/>
                  <a:pt x="70" y="40"/>
                </a:cubicBezTo>
                <a:close/>
                <a:moveTo>
                  <a:pt x="62" y="0"/>
                </a:moveTo>
                <a:cubicBezTo>
                  <a:pt x="70" y="0"/>
                  <a:pt x="70" y="0"/>
                  <a:pt x="70" y="0"/>
                </a:cubicBezTo>
                <a:cubicBezTo>
                  <a:pt x="70" y="23"/>
                  <a:pt x="70" y="23"/>
                  <a:pt x="70" y="23"/>
                </a:cubicBezTo>
                <a:cubicBezTo>
                  <a:pt x="68" y="23"/>
                  <a:pt x="67" y="23"/>
                  <a:pt x="66" y="23"/>
                </a:cubicBezTo>
                <a:cubicBezTo>
                  <a:pt x="64" y="23"/>
                  <a:pt x="63" y="23"/>
                  <a:pt x="62" y="23"/>
                </a:cubicBezTo>
                <a:cubicBezTo>
                  <a:pt x="62" y="0"/>
                  <a:pt x="62" y="0"/>
                  <a:pt x="62" y="0"/>
                </a:cubicBezTo>
                <a:close/>
                <a:moveTo>
                  <a:pt x="109" y="16"/>
                </a:moveTo>
                <a:cubicBezTo>
                  <a:pt x="115" y="22"/>
                  <a:pt x="115" y="22"/>
                  <a:pt x="115" y="22"/>
                </a:cubicBezTo>
                <a:cubicBezTo>
                  <a:pt x="99" y="37"/>
                  <a:pt x="99" y="37"/>
                  <a:pt x="99" y="37"/>
                </a:cubicBezTo>
                <a:cubicBezTo>
                  <a:pt x="97" y="35"/>
                  <a:pt x="95" y="33"/>
                  <a:pt x="93" y="32"/>
                </a:cubicBezTo>
                <a:cubicBezTo>
                  <a:pt x="109" y="16"/>
                  <a:pt x="109" y="16"/>
                  <a:pt x="109" y="16"/>
                </a:cubicBezTo>
                <a:close/>
                <a:moveTo>
                  <a:pt x="34" y="102"/>
                </a:moveTo>
                <a:cubicBezTo>
                  <a:pt x="22" y="114"/>
                  <a:pt x="22" y="114"/>
                  <a:pt x="22" y="114"/>
                </a:cubicBezTo>
                <a:cubicBezTo>
                  <a:pt x="17" y="108"/>
                  <a:pt x="17" y="108"/>
                  <a:pt x="17" y="108"/>
                </a:cubicBezTo>
                <a:cubicBezTo>
                  <a:pt x="29" y="96"/>
                  <a:pt x="29" y="96"/>
                  <a:pt x="29" y="96"/>
                </a:cubicBezTo>
                <a:cubicBezTo>
                  <a:pt x="31" y="98"/>
                  <a:pt x="32" y="100"/>
                  <a:pt x="34" y="102"/>
                </a:cubicBezTo>
                <a:cubicBezTo>
                  <a:pt x="34" y="102"/>
                  <a:pt x="34" y="102"/>
                  <a:pt x="34" y="102"/>
                </a:cubicBezTo>
                <a:close/>
                <a:moveTo>
                  <a:pt x="22" y="16"/>
                </a:moveTo>
                <a:cubicBezTo>
                  <a:pt x="17" y="22"/>
                  <a:pt x="17" y="22"/>
                  <a:pt x="17" y="22"/>
                </a:cubicBezTo>
                <a:cubicBezTo>
                  <a:pt x="32" y="37"/>
                  <a:pt x="32" y="37"/>
                  <a:pt x="32" y="37"/>
                </a:cubicBezTo>
                <a:cubicBezTo>
                  <a:pt x="34" y="35"/>
                  <a:pt x="36" y="33"/>
                  <a:pt x="38" y="32"/>
                </a:cubicBezTo>
                <a:cubicBezTo>
                  <a:pt x="22" y="16"/>
                  <a:pt x="22" y="16"/>
                  <a:pt x="22" y="16"/>
                </a:cubicBezTo>
                <a:close/>
                <a:moveTo>
                  <a:pt x="97" y="102"/>
                </a:moveTo>
                <a:cubicBezTo>
                  <a:pt x="109" y="114"/>
                  <a:pt x="109" y="114"/>
                  <a:pt x="109" y="114"/>
                </a:cubicBezTo>
                <a:cubicBezTo>
                  <a:pt x="115" y="108"/>
                  <a:pt x="115" y="108"/>
                  <a:pt x="115" y="108"/>
                </a:cubicBezTo>
                <a:cubicBezTo>
                  <a:pt x="102" y="96"/>
                  <a:pt x="102" y="96"/>
                  <a:pt x="102" y="96"/>
                </a:cubicBezTo>
                <a:cubicBezTo>
                  <a:pt x="101" y="98"/>
                  <a:pt x="99" y="100"/>
                  <a:pt x="97" y="102"/>
                </a:cubicBezTo>
                <a:cubicBezTo>
                  <a:pt x="97" y="102"/>
                  <a:pt x="97" y="102"/>
                  <a:pt x="97" y="102"/>
                </a:cubicBezTo>
                <a:close/>
                <a:moveTo>
                  <a:pt x="131" y="61"/>
                </a:moveTo>
                <a:cubicBezTo>
                  <a:pt x="131" y="69"/>
                  <a:pt x="131" y="69"/>
                  <a:pt x="131" y="69"/>
                </a:cubicBezTo>
                <a:cubicBezTo>
                  <a:pt x="112" y="69"/>
                  <a:pt x="112" y="69"/>
                  <a:pt x="112" y="69"/>
                </a:cubicBezTo>
                <a:cubicBezTo>
                  <a:pt x="112" y="69"/>
                  <a:pt x="112" y="68"/>
                  <a:pt x="112" y="68"/>
                </a:cubicBezTo>
                <a:cubicBezTo>
                  <a:pt x="112" y="66"/>
                  <a:pt x="111" y="63"/>
                  <a:pt x="111" y="61"/>
                </a:cubicBezTo>
                <a:cubicBezTo>
                  <a:pt x="131" y="61"/>
                  <a:pt x="131" y="61"/>
                  <a:pt x="131" y="61"/>
                </a:cubicBezTo>
                <a:close/>
                <a:moveTo>
                  <a:pt x="20" y="69"/>
                </a:moveTo>
                <a:cubicBezTo>
                  <a:pt x="0" y="69"/>
                  <a:pt x="0" y="69"/>
                  <a:pt x="0" y="69"/>
                </a:cubicBezTo>
                <a:cubicBezTo>
                  <a:pt x="0" y="61"/>
                  <a:pt x="0" y="61"/>
                  <a:pt x="0" y="61"/>
                </a:cubicBezTo>
                <a:cubicBezTo>
                  <a:pt x="20" y="61"/>
                  <a:pt x="20" y="61"/>
                  <a:pt x="20" y="61"/>
                </a:cubicBezTo>
                <a:cubicBezTo>
                  <a:pt x="20" y="63"/>
                  <a:pt x="20" y="66"/>
                  <a:pt x="20" y="68"/>
                </a:cubicBezTo>
                <a:cubicBezTo>
                  <a:pt x="20" y="68"/>
                  <a:pt x="20" y="69"/>
                  <a:pt x="20" y="69"/>
                </a:cubicBezTo>
                <a:cubicBezTo>
                  <a:pt x="20" y="69"/>
                  <a:pt x="20" y="69"/>
                  <a:pt x="20" y="69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7" name="Freeform 14">
            <a:extLst>
              <a:ext uri="{FF2B5EF4-FFF2-40B4-BE49-F238E27FC236}">
                <a16:creationId xmlns:a16="http://schemas.microsoft.com/office/drawing/2014/main" id="{63CB54B8-E724-6068-BBB7-30C7F94853C8}"/>
              </a:ext>
            </a:extLst>
          </p:cNvPr>
          <p:cNvSpPr>
            <a:spLocks noEditPoints="1"/>
          </p:cNvSpPr>
          <p:nvPr/>
        </p:nvSpPr>
        <p:spPr bwMode="auto">
          <a:xfrm>
            <a:off x="6811187" y="3255435"/>
            <a:ext cx="313744" cy="376214"/>
          </a:xfrm>
          <a:custGeom>
            <a:avLst/>
            <a:gdLst>
              <a:gd name="T0" fmla="*/ 83 w 131"/>
              <a:gd name="T1" fmla="*/ 130 h 151"/>
              <a:gd name="T2" fmla="*/ 86 w 131"/>
              <a:gd name="T3" fmla="*/ 136 h 151"/>
              <a:gd name="T4" fmla="*/ 48 w 131"/>
              <a:gd name="T5" fmla="*/ 138 h 151"/>
              <a:gd name="T6" fmla="*/ 45 w 131"/>
              <a:gd name="T7" fmla="*/ 132 h 151"/>
              <a:gd name="T8" fmla="*/ 48 w 131"/>
              <a:gd name="T9" fmla="*/ 130 h 151"/>
              <a:gd name="T10" fmla="*/ 78 w 131"/>
              <a:gd name="T11" fmla="*/ 147 h 151"/>
              <a:gd name="T12" fmla="*/ 57 w 131"/>
              <a:gd name="T13" fmla="*/ 151 h 151"/>
              <a:gd name="T14" fmla="*/ 52 w 131"/>
              <a:gd name="T15" fmla="*/ 143 h 151"/>
              <a:gd name="T16" fmla="*/ 65 w 131"/>
              <a:gd name="T17" fmla="*/ 34 h 151"/>
              <a:gd name="T18" fmla="*/ 82 w 131"/>
              <a:gd name="T19" fmla="*/ 125 h 151"/>
              <a:gd name="T20" fmla="*/ 31 w 131"/>
              <a:gd name="T21" fmla="*/ 68 h 151"/>
              <a:gd name="T22" fmla="*/ 65 w 131"/>
              <a:gd name="T23" fmla="*/ 34 h 151"/>
              <a:gd name="T24" fmla="*/ 72 w 131"/>
              <a:gd name="T25" fmla="*/ 41 h 151"/>
              <a:gd name="T26" fmla="*/ 79 w 131"/>
              <a:gd name="T27" fmla="*/ 45 h 151"/>
              <a:gd name="T28" fmla="*/ 71 w 131"/>
              <a:gd name="T29" fmla="*/ 43 h 151"/>
              <a:gd name="T30" fmla="*/ 50 w 131"/>
              <a:gd name="T31" fmla="*/ 53 h 151"/>
              <a:gd name="T32" fmla="*/ 42 w 131"/>
              <a:gd name="T33" fmla="*/ 68 h 151"/>
              <a:gd name="T34" fmla="*/ 40 w 131"/>
              <a:gd name="T35" fmla="*/ 81 h 151"/>
              <a:gd name="T36" fmla="*/ 38 w 131"/>
              <a:gd name="T37" fmla="*/ 74 h 151"/>
              <a:gd name="T38" fmla="*/ 38 w 131"/>
              <a:gd name="T39" fmla="*/ 60 h 151"/>
              <a:gd name="T40" fmla="*/ 47 w 131"/>
              <a:gd name="T41" fmla="*/ 47 h 151"/>
              <a:gd name="T42" fmla="*/ 65 w 131"/>
              <a:gd name="T43" fmla="*/ 40 h 151"/>
              <a:gd name="T44" fmla="*/ 70 w 131"/>
              <a:gd name="T45" fmla="*/ 40 h 151"/>
              <a:gd name="T46" fmla="*/ 70 w 131"/>
              <a:gd name="T47" fmla="*/ 0 h 151"/>
              <a:gd name="T48" fmla="*/ 66 w 131"/>
              <a:gd name="T49" fmla="*/ 23 h 151"/>
              <a:gd name="T50" fmla="*/ 62 w 131"/>
              <a:gd name="T51" fmla="*/ 0 h 151"/>
              <a:gd name="T52" fmla="*/ 115 w 131"/>
              <a:gd name="T53" fmla="*/ 22 h 151"/>
              <a:gd name="T54" fmla="*/ 93 w 131"/>
              <a:gd name="T55" fmla="*/ 32 h 151"/>
              <a:gd name="T56" fmla="*/ 34 w 131"/>
              <a:gd name="T57" fmla="*/ 102 h 151"/>
              <a:gd name="T58" fmla="*/ 17 w 131"/>
              <a:gd name="T59" fmla="*/ 108 h 151"/>
              <a:gd name="T60" fmla="*/ 34 w 131"/>
              <a:gd name="T61" fmla="*/ 102 h 151"/>
              <a:gd name="T62" fmla="*/ 22 w 131"/>
              <a:gd name="T63" fmla="*/ 16 h 151"/>
              <a:gd name="T64" fmla="*/ 32 w 131"/>
              <a:gd name="T65" fmla="*/ 37 h 151"/>
              <a:gd name="T66" fmla="*/ 22 w 131"/>
              <a:gd name="T67" fmla="*/ 16 h 151"/>
              <a:gd name="T68" fmla="*/ 109 w 131"/>
              <a:gd name="T69" fmla="*/ 114 h 151"/>
              <a:gd name="T70" fmla="*/ 102 w 131"/>
              <a:gd name="T71" fmla="*/ 96 h 151"/>
              <a:gd name="T72" fmla="*/ 97 w 131"/>
              <a:gd name="T73" fmla="*/ 102 h 151"/>
              <a:gd name="T74" fmla="*/ 131 w 131"/>
              <a:gd name="T75" fmla="*/ 69 h 151"/>
              <a:gd name="T76" fmla="*/ 112 w 131"/>
              <a:gd name="T77" fmla="*/ 68 h 151"/>
              <a:gd name="T78" fmla="*/ 131 w 131"/>
              <a:gd name="T79" fmla="*/ 61 h 151"/>
              <a:gd name="T80" fmla="*/ 0 w 131"/>
              <a:gd name="T81" fmla="*/ 69 h 151"/>
              <a:gd name="T82" fmla="*/ 20 w 131"/>
              <a:gd name="T83" fmla="*/ 61 h 151"/>
              <a:gd name="T84" fmla="*/ 20 w 131"/>
              <a:gd name="T85" fmla="*/ 69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1" h="151">
                <a:moveTo>
                  <a:pt x="48" y="130"/>
                </a:moveTo>
                <a:cubicBezTo>
                  <a:pt x="83" y="130"/>
                  <a:pt x="83" y="130"/>
                  <a:pt x="83" y="130"/>
                </a:cubicBezTo>
                <a:cubicBezTo>
                  <a:pt x="84" y="130"/>
                  <a:pt x="86" y="131"/>
                  <a:pt x="86" y="132"/>
                </a:cubicBezTo>
                <a:cubicBezTo>
                  <a:pt x="86" y="136"/>
                  <a:pt x="86" y="136"/>
                  <a:pt x="86" y="136"/>
                </a:cubicBezTo>
                <a:cubicBezTo>
                  <a:pt x="86" y="137"/>
                  <a:pt x="84" y="138"/>
                  <a:pt x="83" y="138"/>
                </a:cubicBezTo>
                <a:cubicBezTo>
                  <a:pt x="48" y="138"/>
                  <a:pt x="48" y="138"/>
                  <a:pt x="48" y="138"/>
                </a:cubicBezTo>
                <a:cubicBezTo>
                  <a:pt x="46" y="138"/>
                  <a:pt x="45" y="137"/>
                  <a:pt x="45" y="136"/>
                </a:cubicBezTo>
                <a:cubicBezTo>
                  <a:pt x="45" y="132"/>
                  <a:pt x="45" y="132"/>
                  <a:pt x="45" y="132"/>
                </a:cubicBezTo>
                <a:cubicBezTo>
                  <a:pt x="45" y="131"/>
                  <a:pt x="46" y="130"/>
                  <a:pt x="48" y="130"/>
                </a:cubicBezTo>
                <a:cubicBezTo>
                  <a:pt x="48" y="130"/>
                  <a:pt x="48" y="130"/>
                  <a:pt x="48" y="130"/>
                </a:cubicBezTo>
                <a:close/>
                <a:moveTo>
                  <a:pt x="78" y="143"/>
                </a:moveTo>
                <a:cubicBezTo>
                  <a:pt x="78" y="147"/>
                  <a:pt x="78" y="147"/>
                  <a:pt x="78" y="147"/>
                </a:cubicBezTo>
                <a:cubicBezTo>
                  <a:pt x="78" y="149"/>
                  <a:pt x="76" y="151"/>
                  <a:pt x="74" y="151"/>
                </a:cubicBezTo>
                <a:cubicBezTo>
                  <a:pt x="57" y="151"/>
                  <a:pt x="57" y="151"/>
                  <a:pt x="57" y="151"/>
                </a:cubicBezTo>
                <a:cubicBezTo>
                  <a:pt x="54" y="151"/>
                  <a:pt x="52" y="149"/>
                  <a:pt x="52" y="147"/>
                </a:cubicBezTo>
                <a:cubicBezTo>
                  <a:pt x="52" y="143"/>
                  <a:pt x="52" y="143"/>
                  <a:pt x="52" y="143"/>
                </a:cubicBezTo>
                <a:cubicBezTo>
                  <a:pt x="78" y="143"/>
                  <a:pt x="78" y="143"/>
                  <a:pt x="78" y="143"/>
                </a:cubicBezTo>
                <a:close/>
                <a:moveTo>
                  <a:pt x="65" y="34"/>
                </a:moveTo>
                <a:cubicBezTo>
                  <a:pt x="84" y="34"/>
                  <a:pt x="99" y="49"/>
                  <a:pt x="99" y="68"/>
                </a:cubicBezTo>
                <a:cubicBezTo>
                  <a:pt x="99" y="89"/>
                  <a:pt x="82" y="94"/>
                  <a:pt x="82" y="125"/>
                </a:cubicBezTo>
                <a:cubicBezTo>
                  <a:pt x="49" y="125"/>
                  <a:pt x="49" y="125"/>
                  <a:pt x="49" y="125"/>
                </a:cubicBezTo>
                <a:cubicBezTo>
                  <a:pt x="49" y="94"/>
                  <a:pt x="31" y="89"/>
                  <a:pt x="31" y="68"/>
                </a:cubicBezTo>
                <a:cubicBezTo>
                  <a:pt x="31" y="49"/>
                  <a:pt x="47" y="34"/>
                  <a:pt x="65" y="34"/>
                </a:cubicBezTo>
                <a:cubicBezTo>
                  <a:pt x="65" y="34"/>
                  <a:pt x="65" y="34"/>
                  <a:pt x="65" y="34"/>
                </a:cubicBezTo>
                <a:close/>
                <a:moveTo>
                  <a:pt x="70" y="40"/>
                </a:moveTo>
                <a:cubicBezTo>
                  <a:pt x="72" y="41"/>
                  <a:pt x="72" y="41"/>
                  <a:pt x="72" y="41"/>
                </a:cubicBezTo>
                <a:cubicBezTo>
                  <a:pt x="76" y="42"/>
                  <a:pt x="80" y="44"/>
                  <a:pt x="83" y="46"/>
                </a:cubicBezTo>
                <a:cubicBezTo>
                  <a:pt x="82" y="46"/>
                  <a:pt x="80" y="45"/>
                  <a:pt x="79" y="45"/>
                </a:cubicBezTo>
                <a:cubicBezTo>
                  <a:pt x="76" y="44"/>
                  <a:pt x="76" y="44"/>
                  <a:pt x="76" y="44"/>
                </a:cubicBezTo>
                <a:cubicBezTo>
                  <a:pt x="74" y="44"/>
                  <a:pt x="73" y="44"/>
                  <a:pt x="71" y="43"/>
                </a:cubicBezTo>
                <a:cubicBezTo>
                  <a:pt x="69" y="44"/>
                  <a:pt x="66" y="44"/>
                  <a:pt x="64" y="45"/>
                </a:cubicBezTo>
                <a:cubicBezTo>
                  <a:pt x="59" y="46"/>
                  <a:pt x="54" y="49"/>
                  <a:pt x="50" y="53"/>
                </a:cubicBezTo>
                <a:cubicBezTo>
                  <a:pt x="49" y="55"/>
                  <a:pt x="49" y="55"/>
                  <a:pt x="49" y="55"/>
                </a:cubicBezTo>
                <a:cubicBezTo>
                  <a:pt x="45" y="59"/>
                  <a:pt x="43" y="63"/>
                  <a:pt x="42" y="68"/>
                </a:cubicBezTo>
                <a:cubicBezTo>
                  <a:pt x="41" y="72"/>
                  <a:pt x="41" y="72"/>
                  <a:pt x="41" y="72"/>
                </a:cubicBezTo>
                <a:cubicBezTo>
                  <a:pt x="40" y="75"/>
                  <a:pt x="40" y="78"/>
                  <a:pt x="40" y="81"/>
                </a:cubicBezTo>
                <a:cubicBezTo>
                  <a:pt x="40" y="80"/>
                  <a:pt x="39" y="78"/>
                  <a:pt x="38" y="77"/>
                </a:cubicBezTo>
                <a:cubicBezTo>
                  <a:pt x="38" y="74"/>
                  <a:pt x="38" y="74"/>
                  <a:pt x="38" y="74"/>
                </a:cubicBezTo>
                <a:cubicBezTo>
                  <a:pt x="37" y="70"/>
                  <a:pt x="37" y="66"/>
                  <a:pt x="38" y="62"/>
                </a:cubicBezTo>
                <a:cubicBezTo>
                  <a:pt x="38" y="60"/>
                  <a:pt x="38" y="60"/>
                  <a:pt x="38" y="60"/>
                </a:cubicBezTo>
                <a:cubicBezTo>
                  <a:pt x="40" y="56"/>
                  <a:pt x="42" y="53"/>
                  <a:pt x="45" y="49"/>
                </a:cubicBezTo>
                <a:cubicBezTo>
                  <a:pt x="47" y="47"/>
                  <a:pt x="47" y="47"/>
                  <a:pt x="47" y="47"/>
                </a:cubicBezTo>
                <a:cubicBezTo>
                  <a:pt x="50" y="44"/>
                  <a:pt x="54" y="42"/>
                  <a:pt x="58" y="41"/>
                </a:cubicBezTo>
                <a:cubicBezTo>
                  <a:pt x="61" y="40"/>
                  <a:pt x="63" y="40"/>
                  <a:pt x="65" y="40"/>
                </a:cubicBezTo>
                <a:cubicBezTo>
                  <a:pt x="67" y="40"/>
                  <a:pt x="68" y="40"/>
                  <a:pt x="70" y="40"/>
                </a:cubicBezTo>
                <a:cubicBezTo>
                  <a:pt x="70" y="40"/>
                  <a:pt x="70" y="40"/>
                  <a:pt x="70" y="40"/>
                </a:cubicBezTo>
                <a:close/>
                <a:moveTo>
                  <a:pt x="62" y="0"/>
                </a:moveTo>
                <a:cubicBezTo>
                  <a:pt x="70" y="0"/>
                  <a:pt x="70" y="0"/>
                  <a:pt x="70" y="0"/>
                </a:cubicBezTo>
                <a:cubicBezTo>
                  <a:pt x="70" y="23"/>
                  <a:pt x="70" y="23"/>
                  <a:pt x="70" y="23"/>
                </a:cubicBezTo>
                <a:cubicBezTo>
                  <a:pt x="68" y="23"/>
                  <a:pt x="67" y="23"/>
                  <a:pt x="66" y="23"/>
                </a:cubicBezTo>
                <a:cubicBezTo>
                  <a:pt x="64" y="23"/>
                  <a:pt x="63" y="23"/>
                  <a:pt x="62" y="23"/>
                </a:cubicBezTo>
                <a:cubicBezTo>
                  <a:pt x="62" y="0"/>
                  <a:pt x="62" y="0"/>
                  <a:pt x="62" y="0"/>
                </a:cubicBezTo>
                <a:close/>
                <a:moveTo>
                  <a:pt x="109" y="16"/>
                </a:moveTo>
                <a:cubicBezTo>
                  <a:pt x="115" y="22"/>
                  <a:pt x="115" y="22"/>
                  <a:pt x="115" y="22"/>
                </a:cubicBezTo>
                <a:cubicBezTo>
                  <a:pt x="99" y="37"/>
                  <a:pt x="99" y="37"/>
                  <a:pt x="99" y="37"/>
                </a:cubicBezTo>
                <a:cubicBezTo>
                  <a:pt x="97" y="35"/>
                  <a:pt x="95" y="33"/>
                  <a:pt x="93" y="32"/>
                </a:cubicBezTo>
                <a:cubicBezTo>
                  <a:pt x="109" y="16"/>
                  <a:pt x="109" y="16"/>
                  <a:pt x="109" y="16"/>
                </a:cubicBezTo>
                <a:close/>
                <a:moveTo>
                  <a:pt x="34" y="102"/>
                </a:moveTo>
                <a:cubicBezTo>
                  <a:pt x="22" y="114"/>
                  <a:pt x="22" y="114"/>
                  <a:pt x="22" y="114"/>
                </a:cubicBezTo>
                <a:cubicBezTo>
                  <a:pt x="17" y="108"/>
                  <a:pt x="17" y="108"/>
                  <a:pt x="17" y="108"/>
                </a:cubicBezTo>
                <a:cubicBezTo>
                  <a:pt x="29" y="96"/>
                  <a:pt x="29" y="96"/>
                  <a:pt x="29" y="96"/>
                </a:cubicBezTo>
                <a:cubicBezTo>
                  <a:pt x="31" y="98"/>
                  <a:pt x="32" y="100"/>
                  <a:pt x="34" y="102"/>
                </a:cubicBezTo>
                <a:cubicBezTo>
                  <a:pt x="34" y="102"/>
                  <a:pt x="34" y="102"/>
                  <a:pt x="34" y="102"/>
                </a:cubicBezTo>
                <a:close/>
                <a:moveTo>
                  <a:pt x="22" y="16"/>
                </a:moveTo>
                <a:cubicBezTo>
                  <a:pt x="17" y="22"/>
                  <a:pt x="17" y="22"/>
                  <a:pt x="17" y="22"/>
                </a:cubicBezTo>
                <a:cubicBezTo>
                  <a:pt x="32" y="37"/>
                  <a:pt x="32" y="37"/>
                  <a:pt x="32" y="37"/>
                </a:cubicBezTo>
                <a:cubicBezTo>
                  <a:pt x="34" y="35"/>
                  <a:pt x="36" y="33"/>
                  <a:pt x="38" y="32"/>
                </a:cubicBezTo>
                <a:cubicBezTo>
                  <a:pt x="22" y="16"/>
                  <a:pt x="22" y="16"/>
                  <a:pt x="22" y="16"/>
                </a:cubicBezTo>
                <a:close/>
                <a:moveTo>
                  <a:pt x="97" y="102"/>
                </a:moveTo>
                <a:cubicBezTo>
                  <a:pt x="109" y="114"/>
                  <a:pt x="109" y="114"/>
                  <a:pt x="109" y="114"/>
                </a:cubicBezTo>
                <a:cubicBezTo>
                  <a:pt x="115" y="108"/>
                  <a:pt x="115" y="108"/>
                  <a:pt x="115" y="108"/>
                </a:cubicBezTo>
                <a:cubicBezTo>
                  <a:pt x="102" y="96"/>
                  <a:pt x="102" y="96"/>
                  <a:pt x="102" y="96"/>
                </a:cubicBezTo>
                <a:cubicBezTo>
                  <a:pt x="101" y="98"/>
                  <a:pt x="99" y="100"/>
                  <a:pt x="97" y="102"/>
                </a:cubicBezTo>
                <a:cubicBezTo>
                  <a:pt x="97" y="102"/>
                  <a:pt x="97" y="102"/>
                  <a:pt x="97" y="102"/>
                </a:cubicBezTo>
                <a:close/>
                <a:moveTo>
                  <a:pt x="131" y="61"/>
                </a:moveTo>
                <a:cubicBezTo>
                  <a:pt x="131" y="69"/>
                  <a:pt x="131" y="69"/>
                  <a:pt x="131" y="69"/>
                </a:cubicBezTo>
                <a:cubicBezTo>
                  <a:pt x="112" y="69"/>
                  <a:pt x="112" y="69"/>
                  <a:pt x="112" y="69"/>
                </a:cubicBezTo>
                <a:cubicBezTo>
                  <a:pt x="112" y="69"/>
                  <a:pt x="112" y="68"/>
                  <a:pt x="112" y="68"/>
                </a:cubicBezTo>
                <a:cubicBezTo>
                  <a:pt x="112" y="66"/>
                  <a:pt x="111" y="63"/>
                  <a:pt x="111" y="61"/>
                </a:cubicBezTo>
                <a:cubicBezTo>
                  <a:pt x="131" y="61"/>
                  <a:pt x="131" y="61"/>
                  <a:pt x="131" y="61"/>
                </a:cubicBezTo>
                <a:close/>
                <a:moveTo>
                  <a:pt x="20" y="69"/>
                </a:moveTo>
                <a:cubicBezTo>
                  <a:pt x="0" y="69"/>
                  <a:pt x="0" y="69"/>
                  <a:pt x="0" y="69"/>
                </a:cubicBezTo>
                <a:cubicBezTo>
                  <a:pt x="0" y="61"/>
                  <a:pt x="0" y="61"/>
                  <a:pt x="0" y="61"/>
                </a:cubicBezTo>
                <a:cubicBezTo>
                  <a:pt x="20" y="61"/>
                  <a:pt x="20" y="61"/>
                  <a:pt x="20" y="61"/>
                </a:cubicBezTo>
                <a:cubicBezTo>
                  <a:pt x="20" y="63"/>
                  <a:pt x="20" y="66"/>
                  <a:pt x="20" y="68"/>
                </a:cubicBezTo>
                <a:cubicBezTo>
                  <a:pt x="20" y="68"/>
                  <a:pt x="20" y="69"/>
                  <a:pt x="20" y="69"/>
                </a:cubicBezTo>
                <a:cubicBezTo>
                  <a:pt x="20" y="69"/>
                  <a:pt x="20" y="69"/>
                  <a:pt x="20" y="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D8480E09-2469-87E1-F746-F9D51ECA0A18}"/>
              </a:ext>
            </a:extLst>
          </p:cNvPr>
          <p:cNvSpPr txBox="1"/>
          <p:nvPr/>
        </p:nvSpPr>
        <p:spPr>
          <a:xfrm>
            <a:off x="2942087" y="2337794"/>
            <a:ext cx="3507697" cy="6579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altLang="zh-CN" sz="1200" b="1" dirty="0">
                <a:solidFill>
                  <a:schemeClr val="accent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Областной конкурс профессионального мастерства педагогов дополнительного образования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DF8FF3FC-64F0-7CA3-D786-5F9D88C98AE9}"/>
              </a:ext>
            </a:extLst>
          </p:cNvPr>
          <p:cNvSpPr txBox="1"/>
          <p:nvPr/>
        </p:nvSpPr>
        <p:spPr>
          <a:xfrm>
            <a:off x="603549" y="1703586"/>
            <a:ext cx="1519675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+mn-lt"/>
              </a:rPr>
              <a:t>Профессиональное развитие – это с</a:t>
            </a:r>
            <a:r>
              <a:rPr lang="ru-RU" sz="1600" b="1" i="0" dirty="0">
                <a:solidFill>
                  <a:srgbClr val="C00000"/>
                </a:solidFill>
                <a:effectLst/>
                <a:latin typeface="+mn-lt"/>
              </a:rPr>
              <a:t>овершенствование </a:t>
            </a:r>
            <a:r>
              <a:rPr lang="ru-RU" sz="1600" b="1" dirty="0">
                <a:solidFill>
                  <a:srgbClr val="C00000"/>
                </a:solidFill>
                <a:latin typeface="+mn-lt"/>
                <a:ea typeface="+mj-ea"/>
                <a:cs typeface="+mj-cs"/>
              </a:rPr>
              <a:t>способности</a:t>
            </a:r>
            <a:r>
              <a:rPr lang="ru-RU" sz="1600" b="1" i="0" dirty="0">
                <a:solidFill>
                  <a:srgbClr val="C00000"/>
                </a:solidFill>
                <a:effectLst/>
                <a:latin typeface="+mn-lt"/>
              </a:rPr>
              <a:t> обучаться </a:t>
            </a:r>
          </a:p>
          <a:p>
            <a:r>
              <a:rPr lang="ru-RU" sz="1600" b="1" i="0" dirty="0">
                <a:solidFill>
                  <a:srgbClr val="C00000"/>
                </a:solidFill>
                <a:effectLst/>
                <a:latin typeface="+mn-lt"/>
              </a:rPr>
              <a:t>в течение всей профессиональной деятельности</a:t>
            </a:r>
            <a:endParaRPr lang="ru-RU" sz="1600" b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691077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9643</TotalTime>
  <Words>891</Words>
  <Application>Microsoft Office PowerPoint</Application>
  <PresentationFormat>Произвольный</PresentationFormat>
  <Paragraphs>123</Paragraphs>
  <Slides>11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1" baseType="lpstr">
      <vt:lpstr>微软雅黑</vt:lpstr>
      <vt:lpstr>Arial</vt:lpstr>
      <vt:lpstr>Arial Black</vt:lpstr>
      <vt:lpstr>BOLD</vt:lpstr>
      <vt:lpstr>Calibri</vt:lpstr>
      <vt:lpstr>Impact</vt:lpstr>
      <vt:lpstr>REG</vt:lpstr>
      <vt:lpstr>Symbol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Мониторинговые исследования в сфере отдыха и оздоровления детей</vt:lpstr>
      <vt:lpstr>Мониторинговые исследования в сфере отдыха и оздоровления детей</vt:lpstr>
      <vt:lpstr>Мониторинговые исследования в сфере отдыха и оздоровления детей</vt:lpstr>
      <vt:lpstr>Особенности программ детского отдыха</vt:lpstr>
      <vt:lpstr>Детское конкурсное движение</vt:lpstr>
      <vt:lpstr>Профессиональное развитие педагогов</vt:lpstr>
      <vt:lpstr>Мониторинг удовлетворенности родителей организацией отдыха детей</vt:lpstr>
      <vt:lpstr>Основные задачи на 2023 год</vt:lpstr>
    </vt:vector>
  </TitlesOfParts>
  <Company>Rkc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MelnikovaNL</dc:creator>
  <cp:lastModifiedBy>Ольга</cp:lastModifiedBy>
  <cp:revision>1004</cp:revision>
  <cp:lastPrinted>2016-01-25T05:22:44Z</cp:lastPrinted>
  <dcterms:created xsi:type="dcterms:W3CDTF">2012-08-07T11:22:58Z</dcterms:created>
  <dcterms:modified xsi:type="dcterms:W3CDTF">2022-10-20T17:56:39Z</dcterms:modified>
</cp:coreProperties>
</file>